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diagrams/layout5.xml" ContentType="application/vnd.openxmlformats-officedocument.drawingml.diagramLayout+xml"/>
  <Override PartName="/ppt/charts/chart11.xml" ContentType="application/vnd.openxmlformats-officedocument.drawingml.char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charts/chart12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2" r:id="rId3"/>
    <p:sldId id="257" r:id="rId4"/>
    <p:sldId id="258" r:id="rId5"/>
    <p:sldId id="261" r:id="rId6"/>
    <p:sldId id="260" r:id="rId7"/>
    <p:sldId id="262" r:id="rId8"/>
    <p:sldId id="263" r:id="rId9"/>
    <p:sldId id="268" r:id="rId10"/>
    <p:sldId id="265" r:id="rId11"/>
    <p:sldId id="266" r:id="rId12"/>
    <p:sldId id="267" r:id="rId13"/>
    <p:sldId id="281" r:id="rId14"/>
    <p:sldId id="274" r:id="rId15"/>
    <p:sldId id="275" r:id="rId16"/>
    <p:sldId id="269" r:id="rId17"/>
    <p:sldId id="271" r:id="rId18"/>
    <p:sldId id="272" r:id="rId19"/>
    <p:sldId id="270" r:id="rId20"/>
    <p:sldId id="273" r:id="rId21"/>
    <p:sldId id="276" r:id="rId22"/>
    <p:sldId id="278" r:id="rId23"/>
    <p:sldId id="280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515EB"/>
    <a:srgbClr val="E09BF3"/>
    <a:srgbClr val="A02DD3"/>
    <a:srgbClr val="FFFF99"/>
    <a:srgbClr val="FBDBF7"/>
    <a:srgbClr val="09FF78"/>
    <a:srgbClr val="FFD03B"/>
    <a:srgbClr val="E4E4B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depthPercent val="100"/>
      <c:rAngAx val="1"/>
    </c:view3D>
    <c:plotArea>
      <c:layout>
        <c:manualLayout>
          <c:layoutTarget val="inner"/>
          <c:xMode val="edge"/>
          <c:yMode val="edge"/>
          <c:x val="0.10935649643348294"/>
          <c:y val="2.6545946949577948E-2"/>
          <c:w val="0.68423372310833652"/>
          <c:h val="0.8239590578215824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 prstMaterial="metal">
              <a:bevelT w="165100" prst="coolSlant"/>
              <a:bevelB w="165100" prst="coolSlant"/>
            </a:sp3d>
          </c:spPr>
          <c:dLbls>
            <c:dLbl>
              <c:idx val="0"/>
              <c:layout>
                <c:manualLayout>
                  <c:x val="9.9169076917722618E-3"/>
                  <c:y val="-7.0064513379791971E-2"/>
                </c:manualLayout>
              </c:layout>
              <c:showVal val="1"/>
            </c:dLbl>
            <c:dLbl>
              <c:idx val="1"/>
              <c:layout>
                <c:manualLayout>
                  <c:x val="7.0835054941230449E-3"/>
                  <c:y val="-4.3488318649526014E-2"/>
                </c:manualLayout>
              </c:layout>
              <c:showVal val="1"/>
            </c:dLbl>
            <c:dLbl>
              <c:idx val="2"/>
              <c:layout>
                <c:manualLayout>
                  <c:x val="1.1333608790596861E-2"/>
                  <c:y val="-4.832035405502895E-2"/>
                </c:manualLayout>
              </c:layout>
              <c:showVal val="1"/>
            </c:dLbl>
            <c:dLbl>
              <c:idx val="3"/>
              <c:layout>
                <c:manualLayout>
                  <c:x val="9.9169076917722618E-3"/>
                  <c:y val="-6.5232477974289077E-2"/>
                </c:manualLayout>
              </c:layout>
              <c:showVal val="1"/>
            </c:dLbl>
            <c:txPr>
              <a:bodyPr/>
              <a:lstStyle/>
              <a:p>
                <a:pPr>
                  <a:defRPr i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2023 год 
(Первонач.)</c:v>
                </c:pt>
                <c:pt idx="1">
                  <c:v>2023 год
(Уточн.)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365.1</c:v>
                </c:pt>
                <c:pt idx="1">
                  <c:v>607.9</c:v>
                </c:pt>
                <c:pt idx="2">
                  <c:v>432</c:v>
                </c:pt>
                <c:pt idx="3">
                  <c:v>365.5</c:v>
                </c:pt>
                <c:pt idx="4">
                  <c:v>384.6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gradFill>
              <a:gsLst>
                <a:gs pos="0">
                  <a:srgbClr val="FFFF00"/>
                </a:gs>
                <a:gs pos="2900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 prstMaterial="metal">
              <a:bevelT w="165100" prst="coolSlant"/>
              <a:bevelB w="165100" prst="coolSlant"/>
            </a:sp3d>
          </c:spPr>
          <c:dLbls>
            <c:txPr>
              <a:bodyPr/>
              <a:lstStyle/>
              <a:p>
                <a:pPr>
                  <a:defRPr i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2023 год 
(Первонач.)</c:v>
                </c:pt>
                <c:pt idx="1">
                  <c:v>2023 год
(Уточн.)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1.9</c:v>
                </c:pt>
                <c:pt idx="1">
                  <c:v>6.3</c:v>
                </c:pt>
                <c:pt idx="2">
                  <c:v>2</c:v>
                </c:pt>
                <c:pt idx="3">
                  <c:v>2</c:v>
                </c:pt>
                <c:pt idx="4">
                  <c:v>2.1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24000">
                  <a:srgbClr val="92D050"/>
                </a:gs>
                <a:gs pos="100000">
                  <a:srgbClr val="00B050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 prstMaterial="metal">
              <a:bevelT w="165100" prst="coolSlant"/>
              <a:bevelB w="165100" prst="coolSlant"/>
            </a:sp3d>
          </c:spPr>
          <c:dLbls>
            <c:dLbl>
              <c:idx val="0"/>
              <c:layout>
                <c:manualLayout>
                  <c:x val="8.5002065929476612E-3"/>
                  <c:y val="-2.8992212433017354E-2"/>
                </c:manualLayout>
              </c:layout>
              <c:showVal val="1"/>
            </c:dLbl>
            <c:dLbl>
              <c:idx val="1"/>
              <c:layout>
                <c:manualLayout>
                  <c:x val="7.0835054941230449E-3"/>
                  <c:y val="-1.9328141622011574E-2"/>
                </c:manualLayout>
              </c:layout>
              <c:showVal val="1"/>
            </c:dLbl>
            <c:dLbl>
              <c:idx val="2"/>
              <c:layout>
                <c:manualLayout>
                  <c:x val="4.2501032964738289E-3"/>
                  <c:y val="-3.382424783852022E-2"/>
                </c:manualLayout>
              </c:layout>
              <c:showVal val="1"/>
            </c:dLbl>
            <c:dLbl>
              <c:idx val="3"/>
              <c:layout>
                <c:manualLayout>
                  <c:x val="8.5002065929476612E-3"/>
                  <c:y val="-2.6576194730265849E-2"/>
                </c:manualLayout>
              </c:layout>
              <c:showVal val="1"/>
            </c:dLbl>
            <c:txPr>
              <a:bodyPr/>
              <a:lstStyle/>
              <a:p>
                <a:pPr>
                  <a:defRPr i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2023 год 
(Первонач.)</c:v>
                </c:pt>
                <c:pt idx="1">
                  <c:v>2023 год
(Уточн.)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103.5</c:v>
                </c:pt>
                <c:pt idx="1">
                  <c:v>111.1</c:v>
                </c:pt>
                <c:pt idx="2">
                  <c:v>117.6</c:v>
                </c:pt>
                <c:pt idx="3">
                  <c:v>124.2</c:v>
                </c:pt>
                <c:pt idx="4">
                  <c:v>131.30000000000001</c:v>
                </c:pt>
              </c:numCache>
            </c:numRef>
          </c:val>
        </c:ser>
        <c:shape val="box"/>
        <c:axId val="117716864"/>
        <c:axId val="117718400"/>
        <c:axId val="0"/>
      </c:bar3DChart>
      <c:catAx>
        <c:axId val="11771686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  <a:latin typeface="Franklin Gothic Demi Cond" panose="020B0706030402020204" pitchFamily="34" charset="0"/>
              </a:defRPr>
            </a:pPr>
            <a:endParaRPr lang="ru-RU"/>
          </a:p>
        </c:txPr>
        <c:crossAx val="117718400"/>
        <c:crosses val="autoZero"/>
        <c:auto val="1"/>
        <c:lblAlgn val="ctr"/>
        <c:lblOffset val="100"/>
      </c:catAx>
      <c:valAx>
        <c:axId val="117718400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600">
                <a:solidFill>
                  <a:srgbClr val="002060"/>
                </a:solidFill>
              </a:defRPr>
            </a:pPr>
            <a:endParaRPr lang="ru-RU"/>
          </a:p>
        </c:txPr>
        <c:crossAx val="117716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367331185004652"/>
          <c:y val="0.19252408027722981"/>
          <c:w val="0.20782648155700612"/>
          <c:h val="0.60287175093178436"/>
        </c:manualLayout>
      </c:layout>
      <c:txPr>
        <a:bodyPr/>
        <a:lstStyle/>
        <a:p>
          <a:pPr algn="ctr">
            <a:defRPr lang="ru-RU" sz="1800" b="0" i="0" u="none" strike="noStrike" kern="1200" baseline="0">
              <a:solidFill>
                <a:srgbClr val="002060"/>
              </a:solidFill>
              <a:effectLst/>
              <a:latin typeface="Franklin Gothic Demi Cond" panose="020B07060304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220"/>
      <c:depthPercent val="100"/>
      <c:perspective val="30"/>
    </c:view3D>
    <c:plotArea>
      <c:layout>
        <c:manualLayout>
          <c:layoutTarget val="inner"/>
          <c:xMode val="edge"/>
          <c:yMode val="edge"/>
          <c:x val="1.5612315548977729E-3"/>
          <c:y val="3.0817168376241818E-3"/>
          <c:w val="0.93819584543576573"/>
          <c:h val="0.915654776796531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spPr>
              <a:gradFill>
                <a:gsLst>
                  <a:gs pos="0">
                    <a:srgbClr val="FFC000"/>
                  </a:gs>
                  <a:gs pos="73000">
                    <a:srgbClr val="FFFF00"/>
                  </a:gs>
                  <a:gs pos="100000">
                    <a:srgbClr val="FFFF99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  <a:bevelB w="165100" prst="coolSlant"/>
              </a:sp3d>
            </c:spPr>
          </c:dPt>
          <c:dPt>
            <c:idx val="1"/>
            <c:spPr>
              <a:gradFill>
                <a:gsLst>
                  <a:gs pos="0">
                    <a:srgbClr val="00B050"/>
                  </a:gs>
                  <a:gs pos="73000">
                    <a:srgbClr val="92D050"/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  <a:bevelB w="165100" prst="coolSlant"/>
              </a:sp3d>
            </c:spPr>
          </c:dPt>
          <c:dPt>
            <c:idx val="2"/>
            <c:spPr>
              <a:gradFill>
                <a:gsLst>
                  <a:gs pos="0">
                    <a:srgbClr val="8064A2">
                      <a:lumMod val="75000"/>
                    </a:srgbClr>
                  </a:gs>
                  <a:gs pos="79000">
                    <a:srgbClr val="8064A2">
                      <a:lumMod val="60000"/>
                      <a:lumOff val="40000"/>
                    </a:srgb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</c:dPt>
          <c:dPt>
            <c:idx val="3"/>
            <c:spPr>
              <a:gradFill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73000">
                    <a:srgbClr val="1F497D">
                      <a:lumMod val="40000"/>
                      <a:lumOff val="6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  <a:bevelB w="165100" prst="coolSlant"/>
              </a:sp3d>
            </c:spPr>
          </c:dPt>
          <c:dPt>
            <c:idx val="4"/>
            <c:spPr>
              <a:gradFill>
                <a:gsLst>
                  <a:gs pos="0">
                    <a:srgbClr val="FF0000"/>
                  </a:gs>
                  <a:gs pos="73000">
                    <a:srgbClr val="C0504D">
                      <a:lumMod val="60000"/>
                      <a:lumOff val="40000"/>
                    </a:srgb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  <a:bevelB w="165100" prst="coolSlant"/>
              </a:sp3d>
            </c:spPr>
          </c:dPt>
          <c:dLbls>
            <c:dLbl>
              <c:idx val="0"/>
              <c:layout>
                <c:manualLayout>
                  <c:x val="1.4471381390475306E-3"/>
                  <c:y val="-0.11094082118704335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400" b="0" i="1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eparator>
</c:separator>
            </c:dLbl>
            <c:dLbl>
              <c:idx val="1"/>
              <c:layout>
                <c:manualLayout>
                  <c:x val="9.2361666266023448E-2"/>
                  <c:y val="0.16516422010457618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400" b="0" i="1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eparator>
</c:separator>
            </c:dLbl>
            <c:dLbl>
              <c:idx val="2"/>
              <c:layout>
                <c:manualLayout>
                  <c:x val="-0.19101636973944061"/>
                  <c:y val="-0.17435302414549161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400" b="0" i="1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eparator>
</c:separator>
            </c:dLbl>
            <c:dLbl>
              <c:idx val="3"/>
              <c:layout>
                <c:manualLayout>
                  <c:x val="6.8764741509104013E-2"/>
                  <c:y val="-0.32031977952489166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400" b="0" i="1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eparator>
</c:separator>
            </c:dLbl>
            <c:dLbl>
              <c:idx val="4"/>
              <c:layout>
                <c:manualLayout>
                  <c:x val="0.17201146336712794"/>
                  <c:y val="-3.1272715811288157E-3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400" b="0" i="1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separator>
</c:separator>
            </c:dLbl>
            <c:txPr>
              <a:bodyPr/>
              <a:lstStyle/>
              <a:p>
                <a:pPr algn="ctr">
                  <a:defRPr lang="ru-RU" sz="1500" b="0" i="1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CatName val="1"/>
            <c:separator>
</c:separator>
            <c:showLeaderLines val="1"/>
          </c:dLbls>
          <c:cat>
            <c:strRef>
              <c:f>Лист1!$A$2:$A$6</c:f>
              <c:strCache>
                <c:ptCount val="5"/>
                <c:pt idx="0">
                  <c:v>Общеэкономические вопросы</c:v>
                </c:pt>
                <c:pt idx="1">
                  <c:v>Сельское хозяйство и рыболовство</c:v>
                </c:pt>
                <c:pt idx="2">
                  <c:v>Транспорт</c:v>
                </c:pt>
                <c:pt idx="3">
                  <c:v>Дорожное хозяйство</c:v>
                </c:pt>
                <c:pt idx="4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327.39999999999975</c:v>
                </c:pt>
                <c:pt idx="1">
                  <c:v>4780.1000000000004</c:v>
                </c:pt>
                <c:pt idx="2">
                  <c:v>2500</c:v>
                </c:pt>
                <c:pt idx="3">
                  <c:v>1199.2</c:v>
                </c:pt>
                <c:pt idx="4">
                  <c:v>250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3328711357298427E-2"/>
          <c:y val="8.2038876401382826E-2"/>
          <c:w val="0.83334257728540362"/>
          <c:h val="0.821268017778926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8"/>
          <c:dPt>
            <c:idx val="0"/>
            <c:spPr>
              <a:gradFill>
                <a:gsLst>
                  <a:gs pos="0">
                    <a:srgbClr val="0070C0"/>
                  </a:gs>
                  <a:gs pos="4500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16200000" scaled="1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gradFill>
                <a:gsLst>
                  <a:gs pos="0">
                    <a:srgbClr val="FFC000"/>
                  </a:gs>
                  <a:gs pos="43000">
                    <a:srgbClr val="FFC000"/>
                  </a:gs>
                  <a:gs pos="100000">
                    <a:srgbClr val="FFFF00"/>
                  </a:gs>
                </a:gsLst>
                <a:lin ang="16200000" scaled="1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spPr>
              <a:gradFill>
                <a:gsLst>
                  <a:gs pos="0">
                    <a:srgbClr val="C00000"/>
                  </a:gs>
                  <a:gs pos="67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16200000" scaled="1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spPr>
              <a:gradFill>
                <a:gsLst>
                  <a:gs pos="0">
                    <a:srgbClr val="A02DD3"/>
                  </a:gs>
                  <a:gs pos="67000">
                    <a:srgbClr val="E09BF3"/>
                  </a:gs>
                  <a:gs pos="100000">
                    <a:srgbClr val="FBDBF7"/>
                  </a:gs>
                </a:gsLst>
                <a:lin ang="16200000" scaled="1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spPr>
              <a:gradFill>
                <a:gsLst>
                  <a:gs pos="0">
                    <a:srgbClr val="00B050"/>
                  </a:gs>
                  <a:gs pos="49000">
                    <a:srgbClr val="92D050"/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16200000" scaled="1"/>
              </a:gra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23648564026593949"/>
                  <c:y val="7.9225148965434478E-2"/>
                </c:manualLayout>
              </c:layout>
              <c:dLblPos val="bestFit"/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-0.20321158750265406"/>
                  <c:y val="-0.24370906623711699"/>
                </c:manualLayout>
              </c:layout>
              <c:dLblPos val="bestFit"/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-3.0642210151410007E-3"/>
                  <c:y val="0"/>
                </c:manualLayout>
              </c:layout>
              <c:dLblPos val="bestFit"/>
              <c:showVal val="1"/>
              <c:showCatName val="1"/>
              <c:showPercent val="1"/>
              <c:separator>
</c:separator>
            </c:dLbl>
            <c:dLbl>
              <c:idx val="3"/>
              <c:layout>
                <c:manualLayout>
                  <c:x val="-0.10235276471696808"/>
                  <c:y val="0"/>
                </c:manualLayout>
              </c:layout>
              <c:dLblPos val="bestFit"/>
              <c:showVal val="1"/>
              <c:showCatName val="1"/>
              <c:showPercent val="1"/>
              <c:separator>
</c:separator>
            </c:dLbl>
            <c:dLbl>
              <c:idx val="4"/>
              <c:layout>
                <c:manualLayout>
                  <c:x val="0.18070330969267154"/>
                  <c:y val="6.0887265453198114E-2"/>
                </c:manualLayout>
              </c:layout>
              <c:dLblPos val="bestFit"/>
              <c:showVal val="1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500" b="0" i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bestFit"/>
            <c:showVal val="1"/>
            <c:showCatName val="1"/>
            <c:showPercent val="1"/>
            <c:separator>
</c:separator>
            <c:showLeaderLines val="1"/>
          </c:dLbls>
          <c:cat>
            <c:strRef>
              <c:f>Лист1!$A$2:$A$6</c:f>
              <c:strCache>
                <c:ptCount val="5"/>
                <c:pt idx="0">
                  <c:v>Централизованная клубная система</c:v>
                </c:pt>
                <c:pt idx="1">
                  <c:v>Централизованная библиотечная система</c:v>
                </c:pt>
                <c:pt idx="2">
                  <c:v>Районный краеведческий музей</c:v>
                </c:pt>
                <c:pt idx="3">
                  <c:v>Управление в сфере культуры</c:v>
                </c:pt>
                <c:pt idx="4">
                  <c:v>Другие вопросы в области культуры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19.2</c:v>
                </c:pt>
                <c:pt idx="1">
                  <c:v>9.2000000000000011</c:v>
                </c:pt>
                <c:pt idx="2">
                  <c:v>1.5</c:v>
                </c:pt>
                <c:pt idx="3">
                  <c:v>2.6</c:v>
                </c:pt>
                <c:pt idx="4">
                  <c:v>24.8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г.</c:v>
                </c:pt>
              </c:strCache>
            </c:strRef>
          </c:tx>
          <c:spPr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76000">
                  <a:schemeClr val="tx2">
                    <a:lumMod val="51000"/>
                    <a:lumOff val="49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balanced" dir="t"/>
            </a:scene3d>
            <a:sp3d prstMaterial="metal">
              <a:bevelT/>
              <a:bevelB/>
            </a:sp3d>
          </c:spPr>
          <c:cat>
            <c:strRef>
              <c:f>Лист1!$A$2:$A$6</c:f>
              <c:strCache>
                <c:ptCount val="5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  <c:pt idx="3">
                  <c:v>Налоговые и неналоговые доходы</c:v>
                </c:pt>
                <c:pt idx="4">
                  <c:v>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551.6</c:v>
                </c:pt>
                <c:pt idx="1">
                  <c:v>551.6</c:v>
                </c:pt>
                <c:pt idx="2">
                  <c:v>0</c:v>
                </c:pt>
                <c:pt idx="3">
                  <c:v>119.6</c:v>
                </c:pt>
                <c:pt idx="4">
                  <c:v>432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г.</c:v>
                </c:pt>
              </c:strCache>
            </c:strRef>
          </c:tx>
          <c:spPr>
            <a:gradFill>
              <a:gsLst>
                <a:gs pos="0">
                  <a:schemeClr val="accent2">
                    <a:lumMod val="75000"/>
                  </a:schemeClr>
                </a:gs>
                <a:gs pos="84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0"/>
            </a:gradFill>
            <a:scene3d>
              <a:camera prst="orthographicFront"/>
              <a:lightRig rig="balanced" dir="t"/>
            </a:scene3d>
            <a:sp3d prstMaterial="metal">
              <a:bevelT/>
              <a:bevelB/>
            </a:sp3d>
          </c:spPr>
          <c:cat>
            <c:strRef>
              <c:f>Лист1!$A$2:$A$6</c:f>
              <c:strCache>
                <c:ptCount val="5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  <c:pt idx="3">
                  <c:v>Налоговые и неналоговые доходы</c:v>
                </c:pt>
                <c:pt idx="4">
                  <c:v>Безвозмездные поступления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491.7</c:v>
                </c:pt>
                <c:pt idx="1">
                  <c:v>491.7</c:v>
                </c:pt>
                <c:pt idx="2">
                  <c:v>0</c:v>
                </c:pt>
                <c:pt idx="3">
                  <c:v>126.2</c:v>
                </c:pt>
                <c:pt idx="4">
                  <c:v>365.5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г.</c:v>
                </c:pt>
              </c:strCache>
            </c:strRef>
          </c:tx>
          <c:spPr>
            <a:gradFill>
              <a:gsLst>
                <a:gs pos="0">
                  <a:srgbClr val="92D050"/>
                </a:gs>
                <a:gs pos="74000">
                  <a:schemeClr val="accent3">
                    <a:lumMod val="92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scene3d>
              <a:camera prst="orthographicFront"/>
              <a:lightRig rig="balanced" dir="t"/>
            </a:scene3d>
            <a:sp3d prstMaterial="metal">
              <a:bevelT/>
              <a:bevelB/>
            </a:sp3d>
          </c:spPr>
          <c:cat>
            <c:strRef>
              <c:f>Лист1!$A$2:$A$6</c:f>
              <c:strCache>
                <c:ptCount val="5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  <c:pt idx="3">
                  <c:v>Налоговые и неналоговые доходы</c:v>
                </c:pt>
                <c:pt idx="4">
                  <c:v>Безвозмездные поступления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518</c:v>
                </c:pt>
                <c:pt idx="1">
                  <c:v>518</c:v>
                </c:pt>
                <c:pt idx="2">
                  <c:v>0</c:v>
                </c:pt>
                <c:pt idx="3">
                  <c:v>133.30000000000001</c:v>
                </c:pt>
                <c:pt idx="4">
                  <c:v>384.6</c:v>
                </c:pt>
              </c:numCache>
            </c:numRef>
          </c:val>
        </c:ser>
        <c:axId val="170951040"/>
        <c:axId val="170952576"/>
      </c:barChart>
      <c:catAx>
        <c:axId val="170951040"/>
        <c:scaling>
          <c:orientation val="minMax"/>
        </c:scaling>
        <c:axPos val="b"/>
        <c:majorTickMark val="none"/>
        <c:tickLblPos val="nextTo"/>
        <c:crossAx val="170952576"/>
        <c:crosses val="autoZero"/>
        <c:auto val="1"/>
        <c:lblAlgn val="ctr"/>
        <c:lblOffset val="100"/>
      </c:catAx>
      <c:valAx>
        <c:axId val="170952576"/>
        <c:scaling>
          <c:orientation val="minMax"/>
        </c:scaling>
        <c:delete val="1"/>
        <c:axPos val="l"/>
        <c:majorGridlines/>
        <c:numFmt formatCode="0.0" sourceLinked="1"/>
        <c:majorTickMark val="none"/>
        <c:tickLblPos val="nextTo"/>
        <c:crossAx val="1709510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txPr>
    <a:bodyPr/>
    <a:lstStyle/>
    <a:p>
      <a:pPr>
        <a:defRPr sz="1600" i="1">
          <a:solidFill>
            <a:srgbClr val="002060"/>
          </a:solidFill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1.1934764140659401E-2"/>
          <c:y val="0.61127313014603324"/>
        </c:manualLayout>
      </c:layout>
      <c:txPr>
        <a:bodyPr/>
        <a:lstStyle/>
        <a:p>
          <a:pPr>
            <a:defRPr sz="1600">
              <a:solidFill>
                <a:srgbClr val="C00000"/>
              </a:solidFill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9931878914038888E-2"/>
          <c:y val="0.32397146201862376"/>
          <c:w val="0.57156953320976034"/>
          <c:h val="0.665798450377942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
(на 01.01.2023)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114300" prst="artDeco"/>
              <a:bevelB w="114300" prst="artDeco"/>
            </a:sp3d>
          </c:spPr>
          <c:explosion val="25"/>
          <c:dPt>
            <c:idx val="0"/>
            <c:spPr>
              <a:gradFill>
                <a:gsLst>
                  <a:gs pos="0">
                    <a:srgbClr val="00B050"/>
                  </a:gs>
                  <a:gs pos="54000">
                    <a:srgbClr val="92D050"/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1"/>
            <c:spPr>
              <a:gradFill>
                <a:gsLst>
                  <a:gs pos="0">
                    <a:srgbClr val="C00000"/>
                  </a:gs>
                  <a:gs pos="23000">
                    <a:srgbClr val="FF0000">
                      <a:lumMod val="80000"/>
                      <a:lumOff val="20000"/>
                    </a:srgbClr>
                  </a:gs>
                  <a:gs pos="100000">
                    <a:srgbClr val="FF0000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2"/>
            <c:spPr>
              <a:gradFill>
                <a:gsLst>
                  <a:gs pos="0">
                    <a:srgbClr val="0070C0"/>
                  </a:gs>
                  <a:gs pos="77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Lbls>
            <c:dLbl>
              <c:idx val="1"/>
              <c:layout>
                <c:manualLayout>
                  <c:x val="1.0336544926444867E-2"/>
                  <c:y val="0.1458058555649723"/>
                </c:manualLayout>
              </c:layout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sz="1400" i="1">
                    <a:solidFill>
                      <a:srgbClr val="002060"/>
                    </a:solidFill>
                    <a:latin typeface="Arial Rounded MT Bold" pitchFamily="34" charset="0"/>
                  </a:defRPr>
                </a:pPr>
                <a:endParaRPr lang="ru-RU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103.5</c:v>
                </c:pt>
                <c:pt idx="1">
                  <c:v>1.9000000000000001</c:v>
                </c:pt>
                <c:pt idx="2">
                  <c:v>365.1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518994130142594"/>
          <c:y val="3.9581507404527119E-3"/>
          <c:w val="0.29626052410216741"/>
          <c:h val="0.68249644072469318"/>
        </c:manualLayout>
      </c:layout>
      <c:overlay val="1"/>
      <c:txPr>
        <a:bodyPr/>
        <a:lstStyle/>
        <a:p>
          <a:pPr>
            <a:defRPr sz="1600" b="1" i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6734905947089454"/>
          <c:y val="0.35167834802136078"/>
        </c:manualLayout>
      </c:layout>
      <c:txPr>
        <a:bodyPr/>
        <a:lstStyle/>
        <a:p>
          <a:pPr algn="ctr" rtl="0">
            <a:defRPr lang="ru-RU" sz="1600" b="1" i="0" u="none" strike="noStrike" kern="120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3100702309477089"/>
          <c:y val="0.20839021292251064"/>
          <c:w val="0.84293297071675188"/>
          <c:h val="0.710878697815355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114300" prst="artDeco"/>
              <a:bevelB w="114300" prst="artDeco"/>
            </a:sp3d>
          </c:spPr>
          <c:explosion val="25"/>
          <c:dPt>
            <c:idx val="0"/>
            <c:spPr>
              <a:gradFill>
                <a:gsLst>
                  <a:gs pos="0">
                    <a:srgbClr val="00B050"/>
                  </a:gs>
                  <a:gs pos="63000">
                    <a:srgbClr val="92D050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1"/>
            <c:spPr>
              <a:gradFill>
                <a:gsLst>
                  <a:gs pos="0">
                    <a:srgbClr val="C00000"/>
                  </a:gs>
                  <a:gs pos="23000">
                    <a:srgbClr val="FF0000">
                      <a:lumMod val="80000"/>
                      <a:lumOff val="20000"/>
                    </a:srgbClr>
                  </a:gs>
                  <a:gs pos="100000">
                    <a:srgbClr val="FF0000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Pt>
            <c:idx val="2"/>
            <c:spPr>
              <a:gradFill>
                <a:gsLst>
                  <a:gs pos="0">
                    <a:srgbClr val="0070C0"/>
                  </a:gs>
                  <a:gs pos="6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</c:dPt>
          <c:dLbls>
            <c:dLbl>
              <c:idx val="1"/>
              <c:layout>
                <c:manualLayout>
                  <c:x val="1.1069464292592274E-2"/>
                  <c:y val="9.8465726030441098E-2"/>
                </c:manualLayout>
              </c:layout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 algn="ctr">
                  <a:defRPr lang="ru-RU" sz="1400" b="0" i="1" u="none" strike="noStrike" kern="1200" baseline="0">
                    <a:solidFill>
                      <a:srgbClr val="002060"/>
                    </a:solidFill>
                    <a:latin typeface="Arial Rounded MT Bold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117.6</c:v>
                </c:pt>
                <c:pt idx="1">
                  <c:v>2</c:v>
                </c:pt>
                <c:pt idx="2">
                  <c:v>432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7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gradFill>
                <a:gsLst>
                  <a:gs pos="0">
                    <a:srgbClr val="0070C0"/>
                  </a:gs>
                  <a:gs pos="6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</c:dPt>
          <c:dPt>
            <c:idx val="1"/>
            <c:spPr>
              <a:gradFill flip="none" rotWithShape="1">
                <a:gsLst>
                  <a:gs pos="0">
                    <a:srgbClr val="C00000"/>
                  </a:gs>
                  <a:gs pos="62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</c:dPt>
          <c:dLbls>
            <c:dLbl>
              <c:idx val="0"/>
              <c:layout>
                <c:manualLayout>
                  <c:x val="-1.2864057722657921E-2"/>
                  <c:y val="0.29450921560057541"/>
                </c:manualLayout>
              </c:layout>
              <c:showVal val="1"/>
              <c:showPercent val="1"/>
              <c:separator>
</c:separator>
            </c:dLbl>
            <c:dLbl>
              <c:idx val="1"/>
              <c:layout>
                <c:manualLayout>
                  <c:x val="-1.1725010006498521E-2"/>
                  <c:y val="-6.762749060772167E-3"/>
                </c:manualLayout>
              </c:layout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 algn="ctr">
                  <a:defRPr lang="ru-RU" sz="1400" b="0" i="1" u="none" strike="noStrike" kern="1200" baseline="0">
                    <a:solidFill>
                      <a:srgbClr val="002060"/>
                    </a:solidFill>
                    <a:latin typeface="Arial Rounded MT Bold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eparator>
</c:separator>
            <c:showLeaderLines val="1"/>
          </c:dLbls>
          <c:cat>
            <c:strRef>
              <c:f>Лист1!$A$2:$A$3</c:f>
              <c:strCache>
                <c:ptCount val="2"/>
                <c:pt idx="0">
                  <c:v>Налог на доходы физических лиц</c:v>
                </c:pt>
                <c:pt idx="1">
                  <c:v>Прочие налоговые и 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110.4</c:v>
                </c:pt>
                <c:pt idx="1">
                  <c:v>9.2000000000000011</c:v>
                </c:pt>
              </c:numCache>
            </c:numRef>
          </c:val>
        </c:ser>
      </c:pie3DChart>
    </c:plotArea>
    <c:legend>
      <c:legendPos val="tr"/>
      <c:layout>
        <c:manualLayout>
          <c:xMode val="edge"/>
          <c:yMode val="edge"/>
          <c:x val="0.59901829781470251"/>
          <c:y val="0.16167178890933837"/>
          <c:w val="0.35507736583302046"/>
          <c:h val="0.81657562100521952"/>
        </c:manualLayout>
      </c:layout>
      <c:txPr>
        <a:bodyPr/>
        <a:lstStyle/>
        <a:p>
          <a:pPr>
            <a:defRPr lang="ru-RU" sz="1600" b="1" i="1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240"/>
      <c:perspective val="30"/>
    </c:view3D>
    <c:plotArea>
      <c:layout>
        <c:manualLayout>
          <c:layoutTarget val="inner"/>
          <c:xMode val="edge"/>
          <c:yMode val="edge"/>
          <c:x val="0"/>
          <c:y val="2.1580602236287973E-2"/>
          <c:w val="0.97694345088377499"/>
          <c:h val="0.6369923344835791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gradFill>
                <a:gsLst>
                  <a:gs pos="0">
                    <a:srgbClr val="00B050"/>
                  </a:gs>
                  <a:gs pos="51000">
                    <a:srgbClr val="92D050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1"/>
            <c:spPr>
              <a:gradFill>
                <a:gsLst>
                  <a:gs pos="0">
                    <a:srgbClr val="00B0F0"/>
                  </a:gs>
                  <a:gs pos="67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2"/>
            <c:spPr>
              <a:gradFill>
                <a:gsLst>
                  <a:gs pos="0">
                    <a:srgbClr val="FF0000"/>
                  </a:gs>
                  <a:gs pos="80000">
                    <a:srgbClr val="FF0000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3"/>
            <c:spPr>
              <a:gradFill>
                <a:gsLst>
                  <a:gs pos="0">
                    <a:schemeClr val="accent6">
                      <a:lumMod val="75000"/>
                    </a:schemeClr>
                  </a:gs>
                  <a:gs pos="37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4"/>
            <c:spPr>
              <a:gradFill>
                <a:gsLst>
                  <a:gs pos="0">
                    <a:srgbClr val="A02DD3"/>
                  </a:gs>
                  <a:gs pos="51000">
                    <a:srgbClr val="E09BF3"/>
                  </a:gs>
                  <a:gs pos="100000">
                    <a:srgbClr val="FBDBF7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5"/>
            <c:spPr>
              <a:gradFill>
                <a:gsLst>
                  <a:gs pos="0">
                    <a:srgbClr val="FFC000"/>
                  </a:gs>
                  <a:gs pos="51000">
                    <a:srgbClr val="FFFF00"/>
                  </a:gs>
                  <a:gs pos="100000">
                    <a:srgbClr val="FFFF99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9.1508258106596976E-2"/>
                  <c:y val="-6.4163131433437146E-2"/>
                </c:manualLayout>
              </c:layout>
              <c:showVal val="1"/>
            </c:dLbl>
            <c:dLbl>
              <c:idx val="1"/>
              <c:layout>
                <c:manualLayout>
                  <c:x val="-0.15118973113786158"/>
                  <c:y val="9.6220444075344566E-2"/>
                </c:manualLayout>
              </c:layout>
              <c:showVal val="1"/>
            </c:dLbl>
            <c:dLbl>
              <c:idx val="2"/>
              <c:layout>
                <c:manualLayout>
                  <c:x val="1.8917263133155621E-3"/>
                  <c:y val="-0.10464645659487448"/>
                </c:manualLayout>
              </c:layout>
              <c:showVal val="1"/>
            </c:dLbl>
            <c:dLbl>
              <c:idx val="3"/>
              <c:layout>
                <c:manualLayout>
                  <c:x val="-1.6079426098231143E-2"/>
                  <c:y val="2.880446553174635E-2"/>
                </c:manualLayout>
              </c:layout>
              <c:showVal val="1"/>
            </c:dLbl>
            <c:dLbl>
              <c:idx val="5"/>
              <c:layout>
                <c:manualLayout>
                  <c:x val="0.14763783426219726"/>
                  <c:y val="-0.18498762475271904"/>
                </c:manualLayout>
              </c:layout>
              <c:showVal val="1"/>
            </c:dLbl>
            <c:txPr>
              <a:bodyPr/>
              <a:lstStyle/>
              <a:p>
                <a:pPr algn="ctr" rtl="0">
                  <a:defRPr lang="ru-RU" sz="1600" b="1" i="1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Акцизы на нефтепродукты</c:v>
                </c:pt>
                <c:pt idx="1">
                  <c:v>Упрощенная система налогообложения</c:v>
                </c:pt>
                <c:pt idx="2">
                  <c:v>Единый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Патентная система налогообложения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1199.2</c:v>
                </c:pt>
                <c:pt idx="1">
                  <c:v>3696</c:v>
                </c:pt>
                <c:pt idx="2">
                  <c:v>0</c:v>
                </c:pt>
                <c:pt idx="3">
                  <c:v>88</c:v>
                </c:pt>
                <c:pt idx="4">
                  <c:v>565</c:v>
                </c:pt>
                <c:pt idx="5">
                  <c:v>1660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1.5301494500097041E-2"/>
          <c:y val="0.56832678191357067"/>
          <c:w val="0.73508883290620164"/>
          <c:h val="0.35020976592538788"/>
        </c:manualLayout>
      </c:layout>
      <c:txPr>
        <a:bodyPr/>
        <a:lstStyle/>
        <a:p>
          <a:pPr algn="ctr" rtl="0">
            <a:defRPr lang="ru-RU" sz="1600" b="1" i="1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rotY val="210"/>
      <c:perspective val="30"/>
    </c:view3D>
    <c:plotArea>
      <c:layout>
        <c:manualLayout>
          <c:layoutTarget val="inner"/>
          <c:xMode val="edge"/>
          <c:yMode val="edge"/>
          <c:x val="5.1285165874802127E-2"/>
          <c:y val="2.4088232620617937E-3"/>
          <c:w val="0.86174001753252205"/>
          <c:h val="0.997591122432624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dPt>
            <c:idx val="0"/>
            <c:spPr>
              <a:gradFill>
                <a:gsLst>
                  <a:gs pos="0">
                    <a:srgbClr val="1515EB"/>
                  </a:gs>
                  <a:gs pos="32000">
                    <a:srgbClr val="0070C0"/>
                  </a:gs>
                  <a:gs pos="100000">
                    <a:srgbClr val="00B0F0"/>
                  </a:gs>
                </a:gsLst>
                <a:lin ang="18900000" scaled="1"/>
              </a:gra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</c:dPt>
          <c:dPt>
            <c:idx val="1"/>
            <c:spPr>
              <a:gradFill>
                <a:gsLst>
                  <a:gs pos="0">
                    <a:srgbClr val="00B050"/>
                  </a:gs>
                  <a:gs pos="74000">
                    <a:srgbClr val="92D050"/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18900000" scaled="1"/>
              </a:gra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</c:dPt>
          <c:dPt>
            <c:idx val="2"/>
            <c:spPr>
              <a:gradFill>
                <a:gsLst>
                  <a:gs pos="0">
                    <a:srgbClr val="FFC000"/>
                  </a:gs>
                  <a:gs pos="38000">
                    <a:srgbClr val="FFFF00"/>
                  </a:gs>
                  <a:gs pos="100000">
                    <a:srgbClr val="E4E4BE"/>
                  </a:gs>
                </a:gsLst>
                <a:lin ang="18900000" scaled="1"/>
              </a:gra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</c:dPt>
          <c:dPt>
            <c:idx val="3"/>
            <c:spPr>
              <a:gradFill>
                <a:gsLst>
                  <a:gs pos="0">
                    <a:srgbClr val="C00000"/>
                  </a:gs>
                  <a:gs pos="11000">
                    <a:srgbClr val="FF0000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8900000" scaled="1"/>
              </a:gra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</c:dPt>
          <c:dPt>
            <c:idx val="4"/>
            <c:spPr>
              <a:gradFill>
                <a:gsLst>
                  <a:gs pos="0">
                    <a:srgbClr val="A02DD3"/>
                  </a:gs>
                  <a:gs pos="43000">
                    <a:srgbClr val="E09BF3"/>
                  </a:gs>
                  <a:gs pos="100000">
                    <a:srgbClr val="FBDBF7"/>
                  </a:gs>
                </a:gsLst>
                <a:lin ang="18900000" scaled="1"/>
              </a:gra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</c:dPt>
          <c:dLbls>
            <c:dLbl>
              <c:idx val="0"/>
              <c:layout>
                <c:manualLayout>
                  <c:x val="0.11880180407483661"/>
                  <c:y val="0.14420493682520144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1"/>
              <c:layout>
                <c:manualLayout>
                  <c:x val="-0.14081216032685714"/>
                  <c:y val="5.686537474672132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2"/>
              <c:layout>
                <c:manualLayout>
                  <c:x val="-7.963689779504482E-2"/>
                  <c:y val="7.7413536543077801E-3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3"/>
              <c:layout>
                <c:manualLayout>
                  <c:x val="-2.3816023391850474E-2"/>
                  <c:y val="0.12694969919167248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4"/>
              <c:layout>
                <c:manualLayout>
                  <c:x val="-0.14863682946792778"/>
                  <c:y val="-0.15101408485476947"/>
                </c:manualLayout>
              </c:layout>
              <c:dLblPos val="bestFit"/>
              <c:showVal val="1"/>
              <c:showCatName val="1"/>
              <c:separator>
</c:separator>
            </c:dLbl>
            <c:txPr>
              <a:bodyPr/>
              <a:lstStyle/>
              <a:p>
                <a:pPr algn="ctr">
                  <a:defRPr lang="ru-RU" sz="1300" b="1" i="1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showCatName val="1"/>
            <c:separator>
</c:separator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имущества, находящегося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(работ)</c:v>
                </c:pt>
                <c:pt idx="3">
                  <c:v>Доходы от продажи материальных и не материальных активов</c:v>
                </c:pt>
                <c:pt idx="4">
                  <c:v>Штрафы, санкции, возмещение ущерба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908.5</c:v>
                </c:pt>
                <c:pt idx="1">
                  <c:v>292.5</c:v>
                </c:pt>
                <c:pt idx="2">
                  <c:v>225</c:v>
                </c:pt>
                <c:pt idx="3">
                  <c:v>50.1</c:v>
                </c:pt>
                <c:pt idx="4">
                  <c:v>504.6</c:v>
                </c:pt>
              </c:numCache>
            </c:numRef>
          </c:val>
        </c:ser>
      </c:pie3DChart>
    </c:plotArea>
    <c:plotVisOnly val="1"/>
    <c:dispBlanksAs val="zero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32140319912370885"/>
          <c:y val="0"/>
          <c:w val="0.67859680087629171"/>
          <c:h val="0.5763827031890312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Первоначальный бюджет 2023 года</c:v>
                </c:pt>
              </c:strCache>
            </c:strRef>
          </c:tx>
          <c:spPr>
            <a:gradFill flip="none" rotWithShape="1">
              <a:gsLst>
                <a:gs pos="0">
                  <a:srgbClr val="A02DD3"/>
                </a:gs>
                <a:gs pos="50000">
                  <a:srgbClr val="E09BF3"/>
                </a:gs>
                <a:gs pos="100000">
                  <a:srgbClr val="FBDBF7"/>
                </a:gs>
              </a:gsLst>
              <a:lin ang="18900000" scaled="1"/>
              <a:tileRect/>
            </a:gra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1.9660059008180093E-2"/>
                  <c:y val="5.6665597679833798E-2"/>
                </c:manualLayout>
              </c:layout>
              <c:showVal val="1"/>
            </c:dLbl>
            <c:txPr>
              <a:bodyPr/>
              <a:lstStyle/>
              <a:p>
                <a:pPr algn="ctr" rtl="0">
                  <a:defRPr lang="ru-RU" sz="1200" b="0" i="1" u="none" strike="noStrike" kern="1200" baseline="0">
                    <a:solidFill>
                      <a:srgbClr val="002060"/>
                    </a:solidFill>
                    <a:latin typeface="Arial Rounded MT Bold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Дотация на выравнивание уровня бюджетной обеспеченности</c:v>
                </c:pt>
                <c:pt idx="1">
                  <c:v>Дотация на поддержку мер по обеспечению сбалансированности бюджетов</c:v>
                </c:pt>
                <c:pt idx="2">
                  <c:v>Субсидии бюджету муниципального района</c:v>
                </c:pt>
                <c:pt idx="3">
                  <c:v>Субвенции бюджету муниципального района</c:v>
                </c:pt>
                <c:pt idx="4">
                  <c:v>Иные межбюджетные трансферты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123.6</c:v>
                </c:pt>
                <c:pt idx="1">
                  <c:v>0</c:v>
                </c:pt>
                <c:pt idx="2">
                  <c:v>0</c:v>
                </c:pt>
                <c:pt idx="3">
                  <c:v>239.3</c:v>
                </c:pt>
                <c:pt idx="4">
                  <c:v>2.2000000000000002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Уточненный бюджет 2023 года</c:v>
                </c:pt>
              </c:strCache>
            </c:strRef>
          </c:tx>
          <c:spPr>
            <a:gradFill flip="none" rotWithShape="1">
              <a:gsLst>
                <a:gs pos="0">
                  <a:srgbClr val="1515EB"/>
                </a:gs>
                <a:gs pos="32000">
                  <a:srgbClr val="0070C0"/>
                </a:gs>
                <a:gs pos="100000">
                  <a:srgbClr val="00B0F0"/>
                </a:gs>
              </a:gsLst>
              <a:lin ang="18900000" scaled="1"/>
              <a:tileRect/>
            </a:gradFill>
            <a:scene3d>
              <a:camera prst="orthographicFront"/>
              <a:lightRig rig="threePt" dir="t">
                <a:rot lat="0" lon="0" rev="1200000"/>
              </a:lightRig>
            </a:scene3d>
            <a:sp3d prstMaterial="softEdge">
              <a:bevelT w="63500" h="25400"/>
            </a:sp3d>
          </c:spPr>
          <c:dLbls>
            <c:dLbl>
              <c:idx val="0"/>
              <c:layout>
                <c:manualLayout>
                  <c:x val="-2.4147233844175253E-3"/>
                  <c:y val="2.361066569993118E-3"/>
                </c:manualLayout>
              </c:layout>
              <c:showVal val="1"/>
            </c:dLbl>
            <c:dLbl>
              <c:idx val="1"/>
              <c:layout>
                <c:manualLayout>
                  <c:x val="7.7294144998947181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7.7294144998947181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6.8464615042773125E-3"/>
                  <c:y val="-6.6719622899809681E-3"/>
                </c:manualLayout>
              </c:layout>
              <c:showVal val="1"/>
            </c:dLbl>
            <c:dLbl>
              <c:idx val="4"/>
              <c:layout>
                <c:manualLayout>
                  <c:x val="1.3938596556398382E-2"/>
                  <c:y val="-4.145384196162537E-17"/>
                </c:manualLayout>
              </c:layout>
              <c:showVal val="1"/>
            </c:dLbl>
            <c:dLbl>
              <c:idx val="5"/>
              <c:layout>
                <c:manualLayout>
                  <c:x val="1.5010796291505949E-2"/>
                  <c:y val="0"/>
                </c:manualLayout>
              </c:layout>
              <c:showVal val="1"/>
            </c:dLbl>
            <c:txPr>
              <a:bodyPr/>
              <a:lstStyle/>
              <a:p>
                <a:pPr algn="ctr" rtl="0">
                  <a:defRPr lang="ru-RU" sz="1200" b="0" i="1" u="none" strike="noStrike" kern="1200" baseline="0">
                    <a:solidFill>
                      <a:srgbClr val="002060"/>
                    </a:solidFill>
                    <a:latin typeface="Arial Rounded MT Bold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Дотация на выравнивание уровня бюджетной обеспеченности</c:v>
                </c:pt>
                <c:pt idx="1">
                  <c:v>Дотация на поддержку мер по обеспечению сбалансированности бюджетов</c:v>
                </c:pt>
                <c:pt idx="2">
                  <c:v>Субсидии бюджету муниципального района</c:v>
                </c:pt>
                <c:pt idx="3">
                  <c:v>Субвенции бюджету муниципального района</c:v>
                </c:pt>
                <c:pt idx="4">
                  <c:v>Иные межбюджетные трансферты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 formatCode="0.0">
                  <c:v>123.6</c:v>
                </c:pt>
                <c:pt idx="1">
                  <c:v>12.4</c:v>
                </c:pt>
                <c:pt idx="2">
                  <c:v>131.6</c:v>
                </c:pt>
                <c:pt idx="3">
                  <c:v>285.2</c:v>
                </c:pt>
                <c:pt idx="4">
                  <c:v>22.9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scene3d>
              <a:camera prst="orthographicFront"/>
              <a:lightRig rig="threePt" dir="t">
                <a:rot lat="0" lon="0" rev="1200000"/>
              </a:lightRig>
            </a:scene3d>
            <a:sp3d prstMaterial="metal">
              <a:bevelT w="63500" h="25400"/>
            </a:sp3d>
          </c:spPr>
          <c:dLbls>
            <c:dLbl>
              <c:idx val="1"/>
              <c:layout>
                <c:manualLayout>
                  <c:x val="9.6451956727030448E-3"/>
                  <c:y val="-2.3725687708673984E-3"/>
                </c:manualLayout>
              </c:layout>
              <c:showVal val="1"/>
            </c:dLbl>
            <c:dLbl>
              <c:idx val="2"/>
              <c:layout>
                <c:manualLayout>
                  <c:x val="1.5156736057104755E-2"/>
                  <c:y val="-2.3725687708673984E-3"/>
                </c:manualLayout>
              </c:layout>
              <c:showVal val="1"/>
            </c:dLbl>
            <c:dLbl>
              <c:idx val="3"/>
              <c:layout>
                <c:manualLayout>
                  <c:x val="1.5156736057104858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24009658649039E-2"/>
                  <c:y val="0"/>
                </c:manualLayout>
              </c:layout>
              <c:showVal val="1"/>
            </c:dLbl>
            <c:txPr>
              <a:bodyPr/>
              <a:lstStyle/>
              <a:p>
                <a:pPr algn="ctr" rtl="0">
                  <a:defRPr lang="ru-RU" sz="1200" b="0" i="1" u="none" strike="noStrike" kern="1200" baseline="0">
                    <a:solidFill>
                      <a:srgbClr val="002060"/>
                    </a:solidFill>
                    <a:latin typeface="Arial Rounded MT Bold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Дотация на выравнивание уровня бюджетной обеспеченности</c:v>
                </c:pt>
                <c:pt idx="1">
                  <c:v>Дотация на поддержку мер по обеспечению сбалансированности бюджетов</c:v>
                </c:pt>
                <c:pt idx="2">
                  <c:v>Субсидии бюджету муниципального района</c:v>
                </c:pt>
                <c:pt idx="3">
                  <c:v>Субвенции бюджету муниципального района</c:v>
                </c:pt>
                <c:pt idx="4">
                  <c:v>Иные межбюджетные трансферты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 formatCode="General">
                  <c:v>164.6</c:v>
                </c:pt>
                <c:pt idx="1">
                  <c:v>0</c:v>
                </c:pt>
                <c:pt idx="2">
                  <c:v>0</c:v>
                </c:pt>
                <c:pt idx="3" formatCode="General">
                  <c:v>264.60000000000002</c:v>
                </c:pt>
                <c:pt idx="4" formatCode="General">
                  <c:v>2.8</c:v>
                </c:pt>
              </c:numCache>
            </c:numRef>
          </c:val>
        </c:ser>
        <c:dLbls>
          <c:showVal val="1"/>
        </c:dLbls>
        <c:shape val="box"/>
        <c:axId val="165351808"/>
        <c:axId val="165353344"/>
        <c:axId val="0"/>
      </c:bar3DChart>
      <c:catAx>
        <c:axId val="165351808"/>
        <c:scaling>
          <c:orientation val="minMax"/>
        </c:scaling>
        <c:axPos val="b"/>
        <c:majorTickMark val="none"/>
        <c:tickLblPos val="nextTo"/>
        <c:crossAx val="165353344"/>
        <c:crosses val="autoZero"/>
        <c:auto val="1"/>
        <c:lblAlgn val="ctr"/>
        <c:lblOffset val="100"/>
      </c:catAx>
      <c:valAx>
        <c:axId val="165353344"/>
        <c:scaling>
          <c:orientation val="minMax"/>
        </c:scaling>
        <c:delete val="1"/>
        <c:axPos val="l"/>
        <c:numFmt formatCode="0.0" sourceLinked="1"/>
        <c:majorTickMark val="none"/>
        <c:tickLblPos val="none"/>
        <c:crossAx val="1653518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algn="ctr" rtl="0">
              <a:defRPr lang="ru-RU" sz="1100" b="0" i="1" u="none" strike="noStrike" kern="1200" baseline="0">
                <a:solidFill>
                  <a:srgbClr val="002060"/>
                </a:solidFill>
                <a:latin typeface="Arial Rounded MT Bold" pitchFamily="34" charset="0"/>
                <a:ea typeface="+mn-ea"/>
                <a:cs typeface="+mn-cs"/>
              </a:defRPr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60"/>
      <c:perspective val="30"/>
    </c:view3D>
    <c:plotArea>
      <c:layout>
        <c:manualLayout>
          <c:layoutTarget val="inner"/>
          <c:xMode val="edge"/>
          <c:yMode val="edge"/>
          <c:x val="5.9466327103256471E-5"/>
          <c:y val="0.12082016038610312"/>
          <c:w val="0.98524305555555569"/>
          <c:h val="0.759881920028940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11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1"/>
            <c:explosion val="36"/>
            <c:spPr>
              <a:solidFill>
                <a:srgbClr val="FFD03B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2"/>
            <c:explosion val="41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3"/>
            <c:explosion val="39"/>
            <c:spPr>
              <a:solidFill>
                <a:srgbClr val="FBDBF7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4"/>
            <c:explosion val="35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5"/>
            <c:explosion val="36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6"/>
            <c:explosion val="41"/>
            <c:spPr>
              <a:solidFill>
                <a:srgbClr val="09FF78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7"/>
            <c:explosion val="36"/>
            <c:spPr>
              <a:solidFill>
                <a:srgbClr val="FFFF00">
                  <a:alpha val="93000"/>
                </a:srgbClr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8"/>
            <c:explosion val="32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3.2836448908274293E-2"/>
                  <c:y val="-0.27466540946448581"/>
                </c:manualLayout>
              </c:layout>
              <c:dLblPos val="bestFit"/>
              <c:showVal val="1"/>
              <c:showPercent val="1"/>
              <c:separator>
</c:separator>
            </c:dLbl>
            <c:dLbl>
              <c:idx val="1"/>
              <c:layout>
                <c:manualLayout>
                  <c:x val="6.7604050487896764E-2"/>
                  <c:y val="5.7031417807522397E-2"/>
                </c:manualLayout>
              </c:layout>
              <c:dLblPos val="bestFit"/>
              <c:showVal val="1"/>
              <c:showPercent val="1"/>
              <c:separator>
</c:separator>
            </c:dLbl>
            <c:dLbl>
              <c:idx val="2"/>
              <c:layout>
                <c:manualLayout>
                  <c:x val="2.8634219213738155E-2"/>
                  <c:y val="8.9131760346835204E-2"/>
                </c:manualLayout>
              </c:layout>
              <c:dLblPos val="bestFit"/>
              <c:showVal val="1"/>
              <c:showPercent val="1"/>
              <c:separator>
</c:separator>
            </c:dLbl>
            <c:dLbl>
              <c:idx val="3"/>
              <c:layout>
                <c:manualLayout>
                  <c:x val="2.8499326285683396E-3"/>
                  <c:y val="-1.5716565116338961E-2"/>
                </c:manualLayout>
              </c:layout>
              <c:dLblPos val="bestFit"/>
              <c:showVal val="1"/>
              <c:showPercent val="1"/>
              <c:separator>
</c:separator>
            </c:dLbl>
            <c:dLbl>
              <c:idx val="4"/>
              <c:layout>
                <c:manualLayout>
                  <c:x val="1.6493537755064267E-2"/>
                  <c:y val="-1.4515840907560706E-2"/>
                </c:manualLayout>
              </c:layout>
              <c:dLblPos val="bestFit"/>
              <c:showVal val="1"/>
              <c:showPercent val="1"/>
              <c:separator>
</c:separator>
            </c:dLbl>
            <c:dLbl>
              <c:idx val="7"/>
              <c:layout>
                <c:manualLayout>
                  <c:x val="-3.6557085287781795E-2"/>
                  <c:y val="9.2172785929886841E-2"/>
                </c:manualLayout>
              </c:layout>
              <c:dLblPos val="bestFit"/>
              <c:showVal val="1"/>
              <c:showPercent val="1"/>
              <c:separator>
</c:separator>
            </c:dLbl>
            <c:dLbl>
              <c:idx val="8"/>
              <c:layout>
                <c:manualLayout>
                  <c:x val="-6.8404792629878738E-2"/>
                  <c:y val="4.5367160448771517E-2"/>
                </c:manualLayout>
              </c:layout>
              <c:dLblPos val="bestFit"/>
              <c:showVal val="1"/>
              <c:showPercent val="1"/>
              <c:separator>
</c:separator>
            </c:dLbl>
            <c:txPr>
              <a:bodyPr/>
              <a:lstStyle/>
              <a:p>
                <a:pPr algn="ctr" rtl="0">
                  <a:defRPr lang="ru-RU" sz="1400" b="0" i="1" u="none" strike="noStrike" kern="1200" baseline="0">
                    <a:solidFill>
                      <a:srgbClr val="002060"/>
                    </a:solidFill>
                    <a:latin typeface="Arial Rounded MT Bold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Percent val="1"/>
            <c:separator>
</c:separator>
            <c:showLeaderLines val="1"/>
          </c:dLbls>
          <c:cat>
            <c:strRef>
              <c:f>Лист1!$A$2:$A$10</c:f>
              <c:strCache>
                <c:ptCount val="9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Физкультура и спорт</c:v>
                </c:pt>
                <c:pt idx="4">
                  <c:v>Национальная экономика</c:v>
                </c:pt>
                <c:pt idx="5">
                  <c:v>Жилищно-коммунальное хозяйство</c:v>
                </c:pt>
                <c:pt idx="6">
                  <c:v>Охрана окружающей среды</c:v>
                </c:pt>
                <c:pt idx="7">
                  <c:v>Общегосударственные вопросы</c:v>
                </c:pt>
                <c:pt idx="8">
                  <c:v>Межбюджетные трансферты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368.3</c:v>
                </c:pt>
                <c:pt idx="1">
                  <c:v>57.3</c:v>
                </c:pt>
                <c:pt idx="2">
                  <c:v>19.8</c:v>
                </c:pt>
                <c:pt idx="3">
                  <c:v>2.1</c:v>
                </c:pt>
                <c:pt idx="4">
                  <c:v>9.1</c:v>
                </c:pt>
                <c:pt idx="5">
                  <c:v>3.9</c:v>
                </c:pt>
                <c:pt idx="6">
                  <c:v>0.30000000000000021</c:v>
                </c:pt>
                <c:pt idx="7">
                  <c:v>56.3</c:v>
                </c:pt>
                <c:pt idx="8">
                  <c:v>34.4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5515692344725227"/>
          <c:y val="7.4836344730339408E-5"/>
          <c:w val="0.24369781562732362"/>
          <c:h val="0.52015187210144165"/>
        </c:manualLayout>
      </c:layout>
      <c:txPr>
        <a:bodyPr/>
        <a:lstStyle/>
        <a:p>
          <a:pPr algn="ctr" rtl="0">
            <a:defRPr lang="ru-RU" sz="1400" b="0" i="1" u="none" strike="noStrike" kern="1200" baseline="0">
              <a:solidFill>
                <a:srgbClr val="002060"/>
              </a:solidFill>
              <a:latin typeface="Arial Rounded MT Bold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90"/>
      <c:depthPercent val="100"/>
      <c:perspective val="30"/>
    </c:view3D>
    <c:plotArea>
      <c:layout>
        <c:manualLayout>
          <c:layoutTarget val="inner"/>
          <c:xMode val="edge"/>
          <c:yMode val="edge"/>
          <c:x val="0.19569286678380007"/>
          <c:y val="8.8000338782659407E-2"/>
          <c:w val="0.80313114882547443"/>
          <c:h val="0.785010856132584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spPr>
              <a:gradFill>
                <a:gsLst>
                  <a:gs pos="0">
                    <a:srgbClr val="FFC000"/>
                  </a:gs>
                  <a:gs pos="73000">
                    <a:srgbClr val="FFFF00"/>
                  </a:gs>
                  <a:gs pos="100000">
                    <a:srgbClr val="FFFF99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  <a:bevelB w="165100" prst="coolSlant"/>
              </a:sp3d>
            </c:spPr>
          </c:dPt>
          <c:dPt>
            <c:idx val="1"/>
            <c:spPr>
              <a:gradFill>
                <a:gsLst>
                  <a:gs pos="0">
                    <a:srgbClr val="00B050"/>
                  </a:gs>
                  <a:gs pos="73000">
                    <a:srgbClr val="92D050"/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  <a:bevelB w="165100" prst="coolSlant"/>
              </a:sp3d>
            </c:spPr>
          </c:dPt>
          <c:dPt>
            <c:idx val="2"/>
            <c:spPr>
              <a:gradFill>
                <a:gsLst>
                  <a:gs pos="0">
                    <a:srgbClr val="8064A2">
                      <a:lumMod val="75000"/>
                    </a:srgbClr>
                  </a:gs>
                  <a:gs pos="79000">
                    <a:srgbClr val="8064A2">
                      <a:lumMod val="60000"/>
                      <a:lumOff val="40000"/>
                    </a:srgb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metal">
                <a:bevelT w="165100" prst="coolSlant"/>
                <a:bevelB w="165100" prst="coolSlant"/>
              </a:sp3d>
            </c:spPr>
          </c:dPt>
          <c:dPt>
            <c:idx val="3"/>
            <c:spPr>
              <a:gradFill>
                <a:gsLst>
                  <a:gs pos="0">
                    <a:srgbClr val="1F497D">
                      <a:lumMod val="60000"/>
                      <a:lumOff val="40000"/>
                    </a:srgbClr>
                  </a:gs>
                  <a:gs pos="73000">
                    <a:srgbClr val="1F497D">
                      <a:lumMod val="40000"/>
                      <a:lumOff val="60000"/>
                    </a:srgbClr>
                  </a:gs>
                  <a:gs pos="100000">
                    <a:srgbClr val="1F497D">
                      <a:lumMod val="20000"/>
                      <a:lumOff val="80000"/>
                    </a:srgbClr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  <a:bevelB w="165100" prst="coolSlant"/>
              </a:sp3d>
            </c:spPr>
          </c:dPt>
          <c:dPt>
            <c:idx val="4"/>
            <c:spPr>
              <a:gradFill>
                <a:gsLst>
                  <a:gs pos="0">
                    <a:srgbClr val="C00000"/>
                  </a:gs>
                  <a:gs pos="75000">
                    <a:srgbClr val="FF0000"/>
                  </a:gs>
                  <a:gs pos="100000">
                    <a:schemeClr val="accent2">
                      <a:lumMod val="40000"/>
                      <a:lumOff val="60000"/>
                    </a:schemeClr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>
                <a:bevelT w="165100" prst="coolSlant"/>
                <a:bevelB w="165100" prst="coolSlant"/>
              </a:sp3d>
            </c:spPr>
          </c:dPt>
          <c:dLbls>
            <c:dLbl>
              <c:idx val="0"/>
              <c:layout>
                <c:manualLayout>
                  <c:x val="0.14155648535564866"/>
                  <c:y val="0.15459530559704643"/>
                </c:manualLayout>
              </c:layout>
              <c:spPr/>
              <c:txPr>
                <a:bodyPr/>
                <a:lstStyle/>
                <a:p>
                  <a:pPr algn="ctr" rtl="0">
                    <a:defRPr sz="1400"/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eparator>
</c:separator>
            </c:dLbl>
            <c:dLbl>
              <c:idx val="1"/>
              <c:layout>
                <c:manualLayout>
                  <c:x val="-0.10147500092226576"/>
                  <c:y val="9.4539221293656078E-2"/>
                </c:manualLayout>
              </c:layout>
              <c:spPr/>
              <c:txPr>
                <a:bodyPr/>
                <a:lstStyle/>
                <a:p>
                  <a:pPr algn="ctr" rtl="0">
                    <a:defRPr sz="1400"/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eparator>
</c:separator>
            </c:dLbl>
            <c:dLbl>
              <c:idx val="2"/>
              <c:layout>
                <c:manualLayout>
                  <c:x val="-0.11304956670270948"/>
                  <c:y val="-0.27669096437844393"/>
                </c:manualLayout>
              </c:layout>
              <c:spPr/>
              <c:txPr>
                <a:bodyPr/>
                <a:lstStyle/>
                <a:p>
                  <a:pPr algn="ctr" rtl="0">
                    <a:defRPr sz="1400"/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eparator>
</c:separator>
            </c:dLbl>
            <c:dLbl>
              <c:idx val="3"/>
              <c:layout>
                <c:manualLayout>
                  <c:x val="0.1385172300314986"/>
                  <c:y val="0.16523987046706756"/>
                </c:manualLayout>
              </c:layout>
              <c:spPr/>
              <c:txPr>
                <a:bodyPr/>
                <a:lstStyle/>
                <a:p>
                  <a:pPr algn="ctr" rtl="0">
                    <a:defRPr sz="1400"/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eparator>
</c:separator>
            </c:dLbl>
            <c:dLbl>
              <c:idx val="4"/>
              <c:layout>
                <c:manualLayout>
                  <c:x val="-2.8710785969074299E-2"/>
                  <c:y val="0.15800027706112232"/>
                </c:manualLayout>
              </c:layout>
              <c:tx>
                <c:rich>
                  <a:bodyPr/>
                  <a:lstStyle/>
                  <a:p>
                    <a:pPr algn="ctr" rtl="0">
                      <a:defRPr sz="1400"/>
                    </a:pPr>
                    <a:r>
                      <a:rPr lang="ru-RU" sz="1400"/>
                      <a:t>Административная комиссия
313,8</a:t>
                    </a:r>
                    <a:endParaRPr lang="ru-RU"/>
                  </a:p>
                </c:rich>
              </c:tx>
              <c:spPr/>
              <c:dLblPos val="bestFit"/>
              <c:showLegendKey val="1"/>
              <c:showVal val="1"/>
              <c:showCatName val="1"/>
              <c:separator>
</c:separator>
            </c:dLbl>
            <c:dLbl>
              <c:idx val="5"/>
              <c:layout>
                <c:manualLayout>
                  <c:x val="-6.258506865867311E-2"/>
                  <c:y val="0.13384298178117399"/>
                </c:manualLayout>
              </c:layout>
              <c:spPr/>
              <c:txPr>
                <a:bodyPr/>
                <a:lstStyle/>
                <a:p>
                  <a:pPr algn="ctr" rtl="0">
                    <a:defRPr sz="1400"/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eparator>
</c:separator>
            </c:dLbl>
            <c:dLbl>
              <c:idx val="6"/>
              <c:layout>
                <c:manualLayout>
                  <c:x val="-4.3375696295503433E-2"/>
                  <c:y val="-7.744389855173843E-2"/>
                </c:manualLayout>
              </c:layout>
              <c:spPr/>
              <c:txPr>
                <a:bodyPr/>
                <a:lstStyle/>
                <a:p>
                  <a:pPr algn="ctr" rtl="0">
                    <a:defRPr sz="1400"/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eparator>
</c:separator>
            </c:dLbl>
            <c:dLbl>
              <c:idx val="7"/>
              <c:layout>
                <c:manualLayout>
                  <c:x val="0.11522662618340875"/>
                  <c:y val="-0.11158962447245237"/>
                </c:manualLayout>
              </c:layout>
              <c:spPr/>
              <c:txPr>
                <a:bodyPr/>
                <a:lstStyle/>
                <a:p>
                  <a:pPr algn="ctr" rtl="0">
                    <a:defRPr sz="1400"/>
                  </a:pPr>
                  <a:endParaRPr lang="ru-RU"/>
                </a:p>
              </c:txPr>
              <c:dLblPos val="bestFit"/>
              <c:showLegendKey val="1"/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LegendKey val="1"/>
            <c:showVal val="1"/>
            <c:showCatName val="1"/>
            <c:separator>
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Органы местного самоуправления</c:v>
                </c:pt>
                <c:pt idx="1">
                  <c:v>Финансовые органы</c:v>
                </c:pt>
                <c:pt idx="2">
                  <c:v>Казенное учреждение по обслуживанию органов управления</c:v>
                </c:pt>
                <c:pt idx="3">
                  <c:v>Глава муниципального района</c:v>
                </c:pt>
                <c:pt idx="4">
                  <c:v>Административная комиссия</c:v>
                </c:pt>
                <c:pt idx="5">
                  <c:v>Расходы на обслуживание поселений</c:v>
                </c:pt>
                <c:pt idx="6">
                  <c:v>Осуществление государственного полномочия по составлению списков кандидатов присяжных в присяжные заседатели</c:v>
                </c:pt>
                <c:pt idx="7">
                  <c:v>Резервный фонд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15336.2</c:v>
                </c:pt>
                <c:pt idx="1">
                  <c:v>10755.3</c:v>
                </c:pt>
                <c:pt idx="2">
                  <c:v>22798.3</c:v>
                </c:pt>
                <c:pt idx="3">
                  <c:v>2970.8</c:v>
                </c:pt>
                <c:pt idx="4">
                  <c:v>313.8</c:v>
                </c:pt>
                <c:pt idx="5">
                  <c:v>2700</c:v>
                </c:pt>
                <c:pt idx="6">
                  <c:v>0.4</c:v>
                </c:pt>
                <c:pt idx="7">
                  <c:v>1500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 algn="ctr" rtl="0">
        <a:defRPr lang="ru-RU" sz="1500" b="0" i="1" u="none" strike="noStrike" kern="1200" baseline="0">
          <a:solidFill>
            <a:srgbClr val="002060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jpeg"/><Relationship Id="rId2" Type="http://schemas.openxmlformats.org/officeDocument/2006/relationships/image" Target="../media/image251.jpeg"/><Relationship Id="rId1" Type="http://schemas.openxmlformats.org/officeDocument/2006/relationships/image" Target="../media/image241.jpeg"/><Relationship Id="rId4" Type="http://schemas.openxmlformats.org/officeDocument/2006/relationships/image" Target="../media/image27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459087-EEDD-44D0-8141-BE771A89CBC7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</dgm:pt>
    <dgm:pt modelId="{429C6EF8-59E0-49FF-B0B8-C63AEA7165B2}">
      <dgm:prSet phldrT="[Текст]" custT="1"/>
      <dgm:spPr/>
      <dgm:t>
        <a:bodyPr/>
        <a:lstStyle/>
        <a:p>
          <a:pPr algn="l"/>
          <a:r>
            <a:rPr lang="ru-RU" sz="1800" dirty="0" smtClean="0">
              <a:solidFill>
                <a:srgbClr val="002060"/>
              </a:solidFill>
            </a:rPr>
            <a:t>- на содержание управления ЖКХ – </a:t>
          </a:r>
          <a:r>
            <a:rPr lang="ru-RU" sz="1800" b="1" dirty="0" smtClean="0">
              <a:solidFill>
                <a:srgbClr val="002060"/>
              </a:solidFill>
            </a:rPr>
            <a:t>3 551,1 тыс. руб</a:t>
          </a:r>
          <a:r>
            <a:rPr lang="ru-RU" sz="1800" dirty="0" smtClean="0">
              <a:solidFill>
                <a:srgbClr val="002060"/>
              </a:solidFill>
            </a:rPr>
            <a:t>.</a:t>
          </a:r>
          <a:endParaRPr lang="ru-RU" sz="1800" dirty="0">
            <a:solidFill>
              <a:srgbClr val="002060"/>
            </a:solidFill>
          </a:endParaRPr>
        </a:p>
      </dgm:t>
    </dgm:pt>
    <dgm:pt modelId="{30702FA7-709C-4182-9EB7-490B4ABD2AD8}" type="parTrans" cxnId="{39B5A18E-E522-4B68-BC4E-5BA12A8C7E3C}">
      <dgm:prSet/>
      <dgm:spPr/>
      <dgm:t>
        <a:bodyPr/>
        <a:lstStyle/>
        <a:p>
          <a:endParaRPr lang="ru-RU"/>
        </a:p>
      </dgm:t>
    </dgm:pt>
    <dgm:pt modelId="{06B4A840-3251-484D-B7FC-EFE892E0761D}" type="sibTrans" cxnId="{39B5A18E-E522-4B68-BC4E-5BA12A8C7E3C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t>
        <a:bodyPr/>
        <a:lstStyle/>
        <a:p>
          <a:endParaRPr lang="ru-RU"/>
        </a:p>
      </dgm:t>
    </dgm:pt>
    <dgm:pt modelId="{EAA01745-CCC4-4EF6-BAE9-0498E9F903E9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- на организацию водоснабжения населения – </a:t>
          </a:r>
          <a:r>
            <a:rPr lang="ru-RU" sz="1800" b="1" dirty="0" smtClean="0">
              <a:solidFill>
                <a:srgbClr val="002060"/>
              </a:solidFill>
            </a:rPr>
            <a:t>120 тыс. руб.</a:t>
          </a:r>
          <a:endParaRPr lang="ru-RU" sz="1800" b="1" dirty="0">
            <a:solidFill>
              <a:srgbClr val="002060"/>
            </a:solidFill>
          </a:endParaRPr>
        </a:p>
      </dgm:t>
    </dgm:pt>
    <dgm:pt modelId="{FC26376B-26C1-40ED-8035-0643F87DF463}" type="parTrans" cxnId="{CB9E2B17-970A-4201-9378-BCB60EAD683E}">
      <dgm:prSet/>
      <dgm:spPr/>
      <dgm:t>
        <a:bodyPr/>
        <a:lstStyle/>
        <a:p>
          <a:endParaRPr lang="ru-RU"/>
        </a:p>
      </dgm:t>
    </dgm:pt>
    <dgm:pt modelId="{A7165FA6-5ED5-4D19-9EFC-9D0000C80B5F}" type="sibTrans" cxnId="{CB9E2B17-970A-4201-9378-BCB60EAD683E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  <dgm:pt modelId="{331B7792-A242-4F70-B556-EAE2CC641920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- на оплату взносов на капитальный ремонт многоквартирного жилого дома – </a:t>
          </a:r>
          <a:r>
            <a:rPr lang="ru-RU" sz="1800" b="1" dirty="0" smtClean="0">
              <a:solidFill>
                <a:srgbClr val="002060"/>
              </a:solidFill>
            </a:rPr>
            <a:t>250 тыс. руб.</a:t>
          </a:r>
          <a:endParaRPr lang="ru-RU" sz="1800" b="1" dirty="0">
            <a:solidFill>
              <a:srgbClr val="002060"/>
            </a:solidFill>
          </a:endParaRPr>
        </a:p>
      </dgm:t>
    </dgm:pt>
    <dgm:pt modelId="{9DC27362-B79B-4389-9EE3-0AE25BC74380}" type="parTrans" cxnId="{43AD3D2A-DD19-4DDF-8FDB-B8D71EF162A8}">
      <dgm:prSet/>
      <dgm:spPr/>
      <dgm:t>
        <a:bodyPr/>
        <a:lstStyle/>
        <a:p>
          <a:endParaRPr lang="ru-RU"/>
        </a:p>
      </dgm:t>
    </dgm:pt>
    <dgm:pt modelId="{903EDCB0-F719-4BB0-B7F0-9DFFD8E49396}" type="sibTrans" cxnId="{43AD3D2A-DD19-4DDF-8FDB-B8D71EF162A8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  <dgm:pt modelId="{49370AE0-A52E-4D75-A693-D82BA3F0577D}" type="pres">
      <dgm:prSet presAssocID="{AC459087-EEDD-44D0-8141-BE771A89CBC7}" presName="Name0" presStyleCnt="0">
        <dgm:presLayoutVars>
          <dgm:chMax val="8"/>
          <dgm:chPref val="8"/>
          <dgm:dir/>
        </dgm:presLayoutVars>
      </dgm:prSet>
      <dgm:spPr/>
    </dgm:pt>
    <dgm:pt modelId="{E4A4C3F7-A642-4C41-A46F-9B0F65CD6D14}" type="pres">
      <dgm:prSet presAssocID="{429C6EF8-59E0-49FF-B0B8-C63AEA7165B2}" presName="parent_text_1" presStyleLbl="revTx" presStyleIdx="0" presStyleCnt="3" custScaleX="102281" custScaleY="49712" custLinFactNeighborX="15205" custLinFactNeighborY="217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73741-7D57-4701-B544-7FF96D46C8C6}" type="pres">
      <dgm:prSet presAssocID="{429C6EF8-59E0-49FF-B0B8-C63AEA7165B2}" presName="image_accent_1" presStyleCnt="0"/>
      <dgm:spPr/>
    </dgm:pt>
    <dgm:pt modelId="{A186699C-6CE8-44B5-BDC5-DAD73591281E}" type="pres">
      <dgm:prSet presAssocID="{429C6EF8-59E0-49FF-B0B8-C63AEA7165B2}" presName="imageAccentRepeatNode" presStyleLbl="alignNode1" presStyleIdx="0" presStyleCnt="6"/>
      <dgm:spPr/>
    </dgm:pt>
    <dgm:pt modelId="{1F5B55E0-5739-4F59-B582-541035FEF246}" type="pres">
      <dgm:prSet presAssocID="{429C6EF8-59E0-49FF-B0B8-C63AEA7165B2}" presName="accent_1" presStyleLbl="alignNode1" presStyleIdx="1" presStyleCnt="6" custLinFactNeighborX="-19709" custLinFactNeighborY="32029"/>
      <dgm:spPr/>
    </dgm:pt>
    <dgm:pt modelId="{A1C6E51D-0C24-4DB5-905C-B0ADF5D2752C}" type="pres">
      <dgm:prSet presAssocID="{06B4A840-3251-484D-B7FC-EFE892E0761D}" presName="image_1" presStyleCnt="0"/>
      <dgm:spPr/>
    </dgm:pt>
    <dgm:pt modelId="{1D34B996-CA5D-4BE2-BE88-F47A31FA2417}" type="pres">
      <dgm:prSet presAssocID="{06B4A840-3251-484D-B7FC-EFE892E0761D}" presName="imageRepeatNode" presStyleLbl="fgImgPlace1" presStyleIdx="0" presStyleCnt="3"/>
      <dgm:spPr/>
      <dgm:t>
        <a:bodyPr/>
        <a:lstStyle/>
        <a:p>
          <a:endParaRPr lang="ru-RU"/>
        </a:p>
      </dgm:t>
    </dgm:pt>
    <dgm:pt modelId="{7B610E8B-44F7-4772-A18A-C63A4FD96AE3}" type="pres">
      <dgm:prSet presAssocID="{EAA01745-CCC4-4EF6-BAE9-0498E9F903E9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8A013-0305-4061-AF21-4C96CC6516E2}" type="pres">
      <dgm:prSet presAssocID="{EAA01745-CCC4-4EF6-BAE9-0498E9F903E9}" presName="image_accent_2" presStyleCnt="0"/>
      <dgm:spPr/>
    </dgm:pt>
    <dgm:pt modelId="{2ACA2E94-5635-4AFD-853C-95F03D338265}" type="pres">
      <dgm:prSet presAssocID="{EAA01745-CCC4-4EF6-BAE9-0498E9F903E9}" presName="imageAccentRepeatNode" presStyleLbl="alignNode1" presStyleIdx="2" presStyleCnt="6"/>
      <dgm:spPr/>
    </dgm:pt>
    <dgm:pt modelId="{1098088E-1073-4CC9-BF17-8DD52333246A}" type="pres">
      <dgm:prSet presAssocID="{A7165FA6-5ED5-4D19-9EFC-9D0000C80B5F}" presName="image_2" presStyleCnt="0"/>
      <dgm:spPr/>
    </dgm:pt>
    <dgm:pt modelId="{59AF8917-0968-4952-9D7E-832495EF549F}" type="pres">
      <dgm:prSet presAssocID="{A7165FA6-5ED5-4D19-9EFC-9D0000C80B5F}" presName="imageRepeatNode" presStyleLbl="fgImgPlace1" presStyleIdx="1" presStyleCnt="3"/>
      <dgm:spPr/>
      <dgm:t>
        <a:bodyPr/>
        <a:lstStyle/>
        <a:p>
          <a:endParaRPr lang="ru-RU"/>
        </a:p>
      </dgm:t>
    </dgm:pt>
    <dgm:pt modelId="{89ABB94D-6980-469E-B319-A9A6DA5DF75D}" type="pres">
      <dgm:prSet presAssocID="{331B7792-A242-4F70-B556-EAE2CC641920}" presName="image_accent_3" presStyleCnt="0"/>
      <dgm:spPr/>
    </dgm:pt>
    <dgm:pt modelId="{FA7CD4CB-79DD-4B1F-9AEF-607F98FEF812}" type="pres">
      <dgm:prSet presAssocID="{331B7792-A242-4F70-B556-EAE2CC641920}" presName="imageAccentRepeatNode" presStyleLbl="alignNode1" presStyleIdx="3" presStyleCnt="6"/>
      <dgm:spPr/>
    </dgm:pt>
    <dgm:pt modelId="{3202F04B-72C7-4702-8A76-3A1D878DAA01}" type="pres">
      <dgm:prSet presAssocID="{331B7792-A242-4F70-B556-EAE2CC641920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227F2-3AD9-46A7-A367-C8D827982C02}" type="pres">
      <dgm:prSet presAssocID="{331B7792-A242-4F70-B556-EAE2CC641920}" presName="accent_2" presStyleLbl="alignNode1" presStyleIdx="4" presStyleCnt="6"/>
      <dgm:spPr/>
    </dgm:pt>
    <dgm:pt modelId="{8741BEB6-570D-43F5-955F-05ABC667F9A5}" type="pres">
      <dgm:prSet presAssocID="{331B7792-A242-4F70-B556-EAE2CC641920}" presName="accent_3" presStyleLbl="alignNode1" presStyleIdx="5" presStyleCnt="6"/>
      <dgm:spPr/>
    </dgm:pt>
    <dgm:pt modelId="{DC530CDD-7737-4A96-BD6F-7FE6E51F8318}" type="pres">
      <dgm:prSet presAssocID="{903EDCB0-F719-4BB0-B7F0-9DFFD8E49396}" presName="image_3" presStyleCnt="0"/>
      <dgm:spPr/>
    </dgm:pt>
    <dgm:pt modelId="{8AE8B3FB-761A-4E46-BECE-38B78DB997F8}" type="pres">
      <dgm:prSet presAssocID="{903EDCB0-F719-4BB0-B7F0-9DFFD8E49396}" presName="imageRepeatNode" presStyleLbl="fgImgPlace1" presStyleIdx="2" presStyleCnt="3"/>
      <dgm:spPr/>
      <dgm:t>
        <a:bodyPr/>
        <a:lstStyle/>
        <a:p>
          <a:endParaRPr lang="ru-RU"/>
        </a:p>
      </dgm:t>
    </dgm:pt>
  </dgm:ptLst>
  <dgm:cxnLst>
    <dgm:cxn modelId="{43AD3D2A-DD19-4DDF-8FDB-B8D71EF162A8}" srcId="{AC459087-EEDD-44D0-8141-BE771A89CBC7}" destId="{331B7792-A242-4F70-B556-EAE2CC641920}" srcOrd="2" destOrd="0" parTransId="{9DC27362-B79B-4389-9EE3-0AE25BC74380}" sibTransId="{903EDCB0-F719-4BB0-B7F0-9DFFD8E49396}"/>
    <dgm:cxn modelId="{390AB90B-F078-4C5F-BBF2-5C7A281ECD70}" type="presOf" srcId="{A7165FA6-5ED5-4D19-9EFC-9D0000C80B5F}" destId="{59AF8917-0968-4952-9D7E-832495EF549F}" srcOrd="0" destOrd="0" presId="urn:microsoft.com/office/officeart/2008/layout/BubblePictureList"/>
    <dgm:cxn modelId="{6DD4F28E-CFFF-4680-8B3E-BA40E44F35EF}" type="presOf" srcId="{AC459087-EEDD-44D0-8141-BE771A89CBC7}" destId="{49370AE0-A52E-4D75-A693-D82BA3F0577D}" srcOrd="0" destOrd="0" presId="urn:microsoft.com/office/officeart/2008/layout/BubblePictureList"/>
    <dgm:cxn modelId="{18519882-1C3C-42CF-988F-E512A4BD2708}" type="presOf" srcId="{331B7792-A242-4F70-B556-EAE2CC641920}" destId="{3202F04B-72C7-4702-8A76-3A1D878DAA01}" srcOrd="0" destOrd="0" presId="urn:microsoft.com/office/officeart/2008/layout/BubblePictureList"/>
    <dgm:cxn modelId="{2EB43C41-80AE-4D01-AF83-AFAEA2C4FB43}" type="presOf" srcId="{903EDCB0-F719-4BB0-B7F0-9DFFD8E49396}" destId="{8AE8B3FB-761A-4E46-BECE-38B78DB997F8}" srcOrd="0" destOrd="0" presId="urn:microsoft.com/office/officeart/2008/layout/BubblePictureList"/>
    <dgm:cxn modelId="{B2C22301-A3F1-41A9-BE74-AEB7D898A0DB}" type="presOf" srcId="{EAA01745-CCC4-4EF6-BAE9-0498E9F903E9}" destId="{7B610E8B-44F7-4772-A18A-C63A4FD96AE3}" srcOrd="0" destOrd="0" presId="urn:microsoft.com/office/officeart/2008/layout/BubblePictureList"/>
    <dgm:cxn modelId="{39B5A18E-E522-4B68-BC4E-5BA12A8C7E3C}" srcId="{AC459087-EEDD-44D0-8141-BE771A89CBC7}" destId="{429C6EF8-59E0-49FF-B0B8-C63AEA7165B2}" srcOrd="0" destOrd="0" parTransId="{30702FA7-709C-4182-9EB7-490B4ABD2AD8}" sibTransId="{06B4A840-3251-484D-B7FC-EFE892E0761D}"/>
    <dgm:cxn modelId="{CB9E2B17-970A-4201-9378-BCB60EAD683E}" srcId="{AC459087-EEDD-44D0-8141-BE771A89CBC7}" destId="{EAA01745-CCC4-4EF6-BAE9-0498E9F903E9}" srcOrd="1" destOrd="0" parTransId="{FC26376B-26C1-40ED-8035-0643F87DF463}" sibTransId="{A7165FA6-5ED5-4D19-9EFC-9D0000C80B5F}"/>
    <dgm:cxn modelId="{E2F8B303-0414-49B8-878C-31D2EB2866FD}" type="presOf" srcId="{429C6EF8-59E0-49FF-B0B8-C63AEA7165B2}" destId="{E4A4C3F7-A642-4C41-A46F-9B0F65CD6D14}" srcOrd="0" destOrd="0" presId="urn:microsoft.com/office/officeart/2008/layout/BubblePictureList"/>
    <dgm:cxn modelId="{6DC711EE-5602-4578-99DE-BEE19172C599}" type="presOf" srcId="{06B4A840-3251-484D-B7FC-EFE892E0761D}" destId="{1D34B996-CA5D-4BE2-BE88-F47A31FA2417}" srcOrd="0" destOrd="0" presId="urn:microsoft.com/office/officeart/2008/layout/BubblePictureList"/>
    <dgm:cxn modelId="{6FA2CDBB-338A-45AF-BBB4-8DB212E0122F}" type="presParOf" srcId="{49370AE0-A52E-4D75-A693-D82BA3F0577D}" destId="{E4A4C3F7-A642-4C41-A46F-9B0F65CD6D14}" srcOrd="0" destOrd="0" presId="urn:microsoft.com/office/officeart/2008/layout/BubblePictureList"/>
    <dgm:cxn modelId="{BCDF7224-7BB9-490A-B82F-F3A7FB70255D}" type="presParOf" srcId="{49370AE0-A52E-4D75-A693-D82BA3F0577D}" destId="{94473741-7D57-4701-B544-7FF96D46C8C6}" srcOrd="1" destOrd="0" presId="urn:microsoft.com/office/officeart/2008/layout/BubblePictureList"/>
    <dgm:cxn modelId="{2F4D7837-FB2A-46B7-B748-9FB7851DE29D}" type="presParOf" srcId="{94473741-7D57-4701-B544-7FF96D46C8C6}" destId="{A186699C-6CE8-44B5-BDC5-DAD73591281E}" srcOrd="0" destOrd="0" presId="urn:microsoft.com/office/officeart/2008/layout/BubblePictureList"/>
    <dgm:cxn modelId="{AC2DCEBD-797D-41B5-9C3A-FB7E6A883807}" type="presParOf" srcId="{49370AE0-A52E-4D75-A693-D82BA3F0577D}" destId="{1F5B55E0-5739-4F59-B582-541035FEF246}" srcOrd="2" destOrd="0" presId="urn:microsoft.com/office/officeart/2008/layout/BubblePictureList"/>
    <dgm:cxn modelId="{3B89CFC5-E5D2-47C5-8199-E0A7DCDF3574}" type="presParOf" srcId="{49370AE0-A52E-4D75-A693-D82BA3F0577D}" destId="{A1C6E51D-0C24-4DB5-905C-B0ADF5D2752C}" srcOrd="3" destOrd="0" presId="urn:microsoft.com/office/officeart/2008/layout/BubblePictureList"/>
    <dgm:cxn modelId="{E04658C9-67EC-47EB-A243-F708927A7EFB}" type="presParOf" srcId="{A1C6E51D-0C24-4DB5-905C-B0ADF5D2752C}" destId="{1D34B996-CA5D-4BE2-BE88-F47A31FA2417}" srcOrd="0" destOrd="0" presId="urn:microsoft.com/office/officeart/2008/layout/BubblePictureList"/>
    <dgm:cxn modelId="{09674DB9-CE00-4DC3-9675-F1341CD7A3A3}" type="presParOf" srcId="{49370AE0-A52E-4D75-A693-D82BA3F0577D}" destId="{7B610E8B-44F7-4772-A18A-C63A4FD96AE3}" srcOrd="4" destOrd="0" presId="urn:microsoft.com/office/officeart/2008/layout/BubblePictureList"/>
    <dgm:cxn modelId="{9BDBB24C-B591-4C6B-A9C6-74D8B2869F49}" type="presParOf" srcId="{49370AE0-A52E-4D75-A693-D82BA3F0577D}" destId="{7CE8A013-0305-4061-AF21-4C96CC6516E2}" srcOrd="5" destOrd="0" presId="urn:microsoft.com/office/officeart/2008/layout/BubblePictureList"/>
    <dgm:cxn modelId="{2988D334-DDD6-4DC0-9F03-D9A517A75967}" type="presParOf" srcId="{7CE8A013-0305-4061-AF21-4C96CC6516E2}" destId="{2ACA2E94-5635-4AFD-853C-95F03D338265}" srcOrd="0" destOrd="0" presId="urn:microsoft.com/office/officeart/2008/layout/BubblePictureList"/>
    <dgm:cxn modelId="{30BF048B-1F73-4424-AB28-2CE3A7F11CC4}" type="presParOf" srcId="{49370AE0-A52E-4D75-A693-D82BA3F0577D}" destId="{1098088E-1073-4CC9-BF17-8DD52333246A}" srcOrd="6" destOrd="0" presId="urn:microsoft.com/office/officeart/2008/layout/BubblePictureList"/>
    <dgm:cxn modelId="{C876FE76-976E-4579-B563-D592F3C37137}" type="presParOf" srcId="{1098088E-1073-4CC9-BF17-8DD52333246A}" destId="{59AF8917-0968-4952-9D7E-832495EF549F}" srcOrd="0" destOrd="0" presId="urn:microsoft.com/office/officeart/2008/layout/BubblePictureList"/>
    <dgm:cxn modelId="{BD0A0E73-E371-470C-B3BF-D785D90E7C6C}" type="presParOf" srcId="{49370AE0-A52E-4D75-A693-D82BA3F0577D}" destId="{89ABB94D-6980-469E-B319-A9A6DA5DF75D}" srcOrd="7" destOrd="0" presId="urn:microsoft.com/office/officeart/2008/layout/BubblePictureList"/>
    <dgm:cxn modelId="{BA3CF932-D313-47BE-9BAD-2D094131A842}" type="presParOf" srcId="{89ABB94D-6980-469E-B319-A9A6DA5DF75D}" destId="{FA7CD4CB-79DD-4B1F-9AEF-607F98FEF812}" srcOrd="0" destOrd="0" presId="urn:microsoft.com/office/officeart/2008/layout/BubblePictureList"/>
    <dgm:cxn modelId="{AEB96853-A9DA-4099-9257-6855DFF15A8B}" type="presParOf" srcId="{49370AE0-A52E-4D75-A693-D82BA3F0577D}" destId="{3202F04B-72C7-4702-8A76-3A1D878DAA01}" srcOrd="8" destOrd="0" presId="urn:microsoft.com/office/officeart/2008/layout/BubblePictureList"/>
    <dgm:cxn modelId="{0A68935D-67DB-4A4F-863D-1B84F372838E}" type="presParOf" srcId="{49370AE0-A52E-4D75-A693-D82BA3F0577D}" destId="{62D227F2-3AD9-46A7-A367-C8D827982C02}" srcOrd="9" destOrd="0" presId="urn:microsoft.com/office/officeart/2008/layout/BubblePictureList"/>
    <dgm:cxn modelId="{FCC946EA-0FF0-46E5-948A-E92ADFD62FE3}" type="presParOf" srcId="{49370AE0-A52E-4D75-A693-D82BA3F0577D}" destId="{8741BEB6-570D-43F5-955F-05ABC667F9A5}" srcOrd="10" destOrd="0" presId="urn:microsoft.com/office/officeart/2008/layout/BubblePictureList"/>
    <dgm:cxn modelId="{8333E6D9-E69C-4936-8493-8E960524D0C1}" type="presParOf" srcId="{49370AE0-A52E-4D75-A693-D82BA3F0577D}" destId="{DC530CDD-7737-4A96-BD6F-7FE6E51F8318}" srcOrd="11" destOrd="0" presId="urn:microsoft.com/office/officeart/2008/layout/BubblePictureList"/>
    <dgm:cxn modelId="{32C7D6CC-D1C9-4117-882E-7C09FDB6BA93}" type="presParOf" srcId="{DC530CDD-7737-4A96-BD6F-7FE6E51F8318}" destId="{8AE8B3FB-761A-4E46-BECE-38B78DB997F8}" srcOrd="0" destOrd="0" presId="urn:microsoft.com/office/officeart/2008/layout/BubblePicture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C2A63F-8241-4EA4-9D6B-2E970662BE5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386FDB-1B5C-41D4-9351-ABEB14099F59}">
      <dgm:prSet phldrT="[Текст]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balanced" dir="t"/>
        </a:scene3d>
        <a:sp3d>
          <a:bevelT/>
          <a:bevelB/>
        </a:sp3d>
      </dgm:spPr>
      <dgm:t>
        <a:bodyPr/>
        <a:lstStyle/>
        <a:p>
          <a:r>
            <a:rPr lang="ru-RU" i="1" dirty="0" smtClean="0">
              <a:solidFill>
                <a:srgbClr val="002060"/>
              </a:solidFill>
            </a:rPr>
            <a:t>заработная плата педагогическим работникам</a:t>
          </a:r>
          <a:endParaRPr lang="ru-RU" i="1" dirty="0">
            <a:solidFill>
              <a:srgbClr val="002060"/>
            </a:solidFill>
          </a:endParaRPr>
        </a:p>
      </dgm:t>
    </dgm:pt>
    <dgm:pt modelId="{BA901A81-BF32-488B-84D0-FFF6631ED92B}" type="parTrans" cxnId="{ED308D59-9D88-4591-BFCF-6EC695467D8F}">
      <dgm:prSet/>
      <dgm:spPr/>
      <dgm:t>
        <a:bodyPr/>
        <a:lstStyle/>
        <a:p>
          <a:endParaRPr lang="ru-RU"/>
        </a:p>
      </dgm:t>
    </dgm:pt>
    <dgm:pt modelId="{CE03D61A-1438-4844-8461-2DD6315C4C10}" type="sibTrans" cxnId="{ED308D59-9D88-4591-BFCF-6EC695467D8F}">
      <dgm:prSet/>
      <dgm:spPr/>
      <dgm:t>
        <a:bodyPr/>
        <a:lstStyle/>
        <a:p>
          <a:endParaRPr lang="ru-RU"/>
        </a:p>
      </dgm:t>
    </dgm:pt>
    <dgm:pt modelId="{E871DD6B-7461-42E5-B6FE-42D7B881FBD6}">
      <dgm:prSet phldrT="[Текст]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balanced" dir="t"/>
        </a:scene3d>
        <a:sp3d>
          <a:bevelT/>
          <a:bevelB/>
        </a:sp3d>
      </dgm:spPr>
      <dgm:t>
        <a:bodyPr/>
        <a:lstStyle/>
        <a:p>
          <a:r>
            <a:rPr lang="ru-RU" i="1" dirty="0" smtClean="0">
              <a:solidFill>
                <a:srgbClr val="002060"/>
              </a:solidFill>
            </a:rPr>
            <a:t>приобретение учебников и учебных пособий</a:t>
          </a:r>
          <a:endParaRPr lang="ru-RU" dirty="0"/>
        </a:p>
      </dgm:t>
    </dgm:pt>
    <dgm:pt modelId="{A34B0213-AAA5-4FFE-AA33-0EABE77E1E86}" type="parTrans" cxnId="{0F5C7063-8890-4638-AF38-BD63880686EE}">
      <dgm:prSet/>
      <dgm:spPr/>
      <dgm:t>
        <a:bodyPr/>
        <a:lstStyle/>
        <a:p>
          <a:endParaRPr lang="ru-RU"/>
        </a:p>
      </dgm:t>
    </dgm:pt>
    <dgm:pt modelId="{9060CCCA-D887-40AE-8CA0-887704F30CFA}" type="sibTrans" cxnId="{0F5C7063-8890-4638-AF38-BD63880686EE}">
      <dgm:prSet/>
      <dgm:spPr/>
      <dgm:t>
        <a:bodyPr/>
        <a:lstStyle/>
        <a:p>
          <a:endParaRPr lang="ru-RU"/>
        </a:p>
      </dgm:t>
    </dgm:pt>
    <dgm:pt modelId="{8A7BE5F5-7A3D-4851-9503-9E4F0FBC0368}">
      <dgm:prSet phldrT="[Текст]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balanced" dir="t"/>
        </a:scene3d>
        <a:sp3d>
          <a:bevelT/>
          <a:bevelB/>
        </a:sp3d>
      </dgm:spPr>
      <dgm:t>
        <a:bodyPr/>
        <a:lstStyle/>
        <a:p>
          <a:r>
            <a:rPr lang="ru-RU" i="1" dirty="0" smtClean="0">
              <a:solidFill>
                <a:srgbClr val="002060"/>
              </a:solidFill>
            </a:rPr>
            <a:t>дополнительное профессиональное образование педагогических работников</a:t>
          </a:r>
          <a:endParaRPr lang="ru-RU" dirty="0"/>
        </a:p>
      </dgm:t>
    </dgm:pt>
    <dgm:pt modelId="{9F9C161A-E927-4159-A152-8ECF0F7BD6F6}" type="parTrans" cxnId="{0A30A1FE-8F73-4995-8013-A7EFDBFF55AE}">
      <dgm:prSet/>
      <dgm:spPr/>
      <dgm:t>
        <a:bodyPr/>
        <a:lstStyle/>
        <a:p>
          <a:endParaRPr lang="ru-RU"/>
        </a:p>
      </dgm:t>
    </dgm:pt>
    <dgm:pt modelId="{FEECE31C-9DD3-4656-8A0D-B2EA881CA818}" type="sibTrans" cxnId="{0A30A1FE-8F73-4995-8013-A7EFDBFF55AE}">
      <dgm:prSet/>
      <dgm:spPr/>
      <dgm:t>
        <a:bodyPr/>
        <a:lstStyle/>
        <a:p>
          <a:endParaRPr lang="ru-RU"/>
        </a:p>
      </dgm:t>
    </dgm:pt>
    <dgm:pt modelId="{D67B5900-72B1-46BE-8263-63EAC4C3922D}" type="pres">
      <dgm:prSet presAssocID="{E9C2A63F-8241-4EA4-9D6B-2E970662BE5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9610020-DD94-4273-A32C-92609B24A851}" type="pres">
      <dgm:prSet presAssocID="{E9C2A63F-8241-4EA4-9D6B-2E970662BE5B}" presName="Name1" presStyleCnt="0"/>
      <dgm:spPr/>
    </dgm:pt>
    <dgm:pt modelId="{78999EAF-791F-43EA-B9D3-45BD596FC574}" type="pres">
      <dgm:prSet presAssocID="{E9C2A63F-8241-4EA4-9D6B-2E970662BE5B}" presName="cycle" presStyleCnt="0"/>
      <dgm:spPr/>
    </dgm:pt>
    <dgm:pt modelId="{BA6D6E7E-E3E2-49B5-9A20-3DCCA9626E91}" type="pres">
      <dgm:prSet presAssocID="{E9C2A63F-8241-4EA4-9D6B-2E970662BE5B}" presName="srcNode" presStyleLbl="node1" presStyleIdx="0" presStyleCnt="3"/>
      <dgm:spPr/>
    </dgm:pt>
    <dgm:pt modelId="{76D3341A-37EF-4375-AD1E-D9B048A17542}" type="pres">
      <dgm:prSet presAssocID="{E9C2A63F-8241-4EA4-9D6B-2E970662BE5B}" presName="conn" presStyleLbl="parChTrans1D2" presStyleIdx="0" presStyleCnt="1"/>
      <dgm:spPr/>
      <dgm:t>
        <a:bodyPr/>
        <a:lstStyle/>
        <a:p>
          <a:endParaRPr lang="ru-RU"/>
        </a:p>
      </dgm:t>
    </dgm:pt>
    <dgm:pt modelId="{2DF95E42-865D-4185-8C9F-AC5B657221E1}" type="pres">
      <dgm:prSet presAssocID="{E9C2A63F-8241-4EA4-9D6B-2E970662BE5B}" presName="extraNode" presStyleLbl="node1" presStyleIdx="0" presStyleCnt="3"/>
      <dgm:spPr/>
    </dgm:pt>
    <dgm:pt modelId="{30EB7424-AAAC-4F07-A6CD-D95E9388BFD5}" type="pres">
      <dgm:prSet presAssocID="{E9C2A63F-8241-4EA4-9D6B-2E970662BE5B}" presName="dstNode" presStyleLbl="node1" presStyleIdx="0" presStyleCnt="3"/>
      <dgm:spPr/>
    </dgm:pt>
    <dgm:pt modelId="{C6124A1B-63BB-45D2-8167-B91296B02464}" type="pres">
      <dgm:prSet presAssocID="{C0386FDB-1B5C-41D4-9351-ABEB14099F5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B280DF-CA90-4402-A46F-5CD8941E7951}" type="pres">
      <dgm:prSet presAssocID="{C0386FDB-1B5C-41D4-9351-ABEB14099F59}" presName="accent_1" presStyleCnt="0"/>
      <dgm:spPr/>
    </dgm:pt>
    <dgm:pt modelId="{AFF1A83B-FA40-4A64-95B4-C453CA3E040A}" type="pres">
      <dgm:prSet presAssocID="{C0386FDB-1B5C-41D4-9351-ABEB14099F59}" presName="accentRepeatNode" presStyleLbl="solidFgAcc1" presStyleIdx="0" presStyleCnt="3"/>
      <dgm:spPr/>
    </dgm:pt>
    <dgm:pt modelId="{FEDB42A6-327B-49AB-AE06-A14E365A45B0}" type="pres">
      <dgm:prSet presAssocID="{E871DD6B-7461-42E5-B6FE-42D7B881FBD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99D0C-62A2-4C5C-9400-819F1B59757B}" type="pres">
      <dgm:prSet presAssocID="{E871DD6B-7461-42E5-B6FE-42D7B881FBD6}" presName="accent_2" presStyleCnt="0"/>
      <dgm:spPr/>
    </dgm:pt>
    <dgm:pt modelId="{3C70AB94-403F-4BAE-8800-245A410EA0DF}" type="pres">
      <dgm:prSet presAssocID="{E871DD6B-7461-42E5-B6FE-42D7B881FBD6}" presName="accentRepeatNode" presStyleLbl="solidFgAcc1" presStyleIdx="1" presStyleCnt="3"/>
      <dgm:spPr/>
    </dgm:pt>
    <dgm:pt modelId="{2FDC1302-8629-42F6-A393-D45408C75627}" type="pres">
      <dgm:prSet presAssocID="{8A7BE5F5-7A3D-4851-9503-9E4F0FBC036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4785D-5208-48BB-B6A7-70C4CED6CD0D}" type="pres">
      <dgm:prSet presAssocID="{8A7BE5F5-7A3D-4851-9503-9E4F0FBC0368}" presName="accent_3" presStyleCnt="0"/>
      <dgm:spPr/>
    </dgm:pt>
    <dgm:pt modelId="{7A4CDA10-30C8-49C7-8C60-8D5AACFB75C2}" type="pres">
      <dgm:prSet presAssocID="{8A7BE5F5-7A3D-4851-9503-9E4F0FBC0368}" presName="accentRepeatNode" presStyleLbl="solidFgAcc1" presStyleIdx="2" presStyleCnt="3"/>
      <dgm:spPr/>
    </dgm:pt>
  </dgm:ptLst>
  <dgm:cxnLst>
    <dgm:cxn modelId="{53A81953-63D6-4A40-9835-A2A1AA9B7EF0}" type="presOf" srcId="{8A7BE5F5-7A3D-4851-9503-9E4F0FBC0368}" destId="{2FDC1302-8629-42F6-A393-D45408C75627}" srcOrd="0" destOrd="0" presId="urn:microsoft.com/office/officeart/2008/layout/VerticalCurvedList"/>
    <dgm:cxn modelId="{F814139A-BC2A-4264-8F78-5565035AC9C1}" type="presOf" srcId="{E9C2A63F-8241-4EA4-9D6B-2E970662BE5B}" destId="{D67B5900-72B1-46BE-8263-63EAC4C3922D}" srcOrd="0" destOrd="0" presId="urn:microsoft.com/office/officeart/2008/layout/VerticalCurvedList"/>
    <dgm:cxn modelId="{EE46F8CF-3593-4501-9553-CF8AF9A6F16A}" type="presOf" srcId="{C0386FDB-1B5C-41D4-9351-ABEB14099F59}" destId="{C6124A1B-63BB-45D2-8167-B91296B02464}" srcOrd="0" destOrd="0" presId="urn:microsoft.com/office/officeart/2008/layout/VerticalCurvedList"/>
    <dgm:cxn modelId="{ED308D59-9D88-4591-BFCF-6EC695467D8F}" srcId="{E9C2A63F-8241-4EA4-9D6B-2E970662BE5B}" destId="{C0386FDB-1B5C-41D4-9351-ABEB14099F59}" srcOrd="0" destOrd="0" parTransId="{BA901A81-BF32-488B-84D0-FFF6631ED92B}" sibTransId="{CE03D61A-1438-4844-8461-2DD6315C4C10}"/>
    <dgm:cxn modelId="{AC4FD543-0DC1-417E-BF07-B7E0869D37D6}" type="presOf" srcId="{E871DD6B-7461-42E5-B6FE-42D7B881FBD6}" destId="{FEDB42A6-327B-49AB-AE06-A14E365A45B0}" srcOrd="0" destOrd="0" presId="urn:microsoft.com/office/officeart/2008/layout/VerticalCurvedList"/>
    <dgm:cxn modelId="{0F5C7063-8890-4638-AF38-BD63880686EE}" srcId="{E9C2A63F-8241-4EA4-9D6B-2E970662BE5B}" destId="{E871DD6B-7461-42E5-B6FE-42D7B881FBD6}" srcOrd="1" destOrd="0" parTransId="{A34B0213-AAA5-4FFE-AA33-0EABE77E1E86}" sibTransId="{9060CCCA-D887-40AE-8CA0-887704F30CFA}"/>
    <dgm:cxn modelId="{0A30A1FE-8F73-4995-8013-A7EFDBFF55AE}" srcId="{E9C2A63F-8241-4EA4-9D6B-2E970662BE5B}" destId="{8A7BE5F5-7A3D-4851-9503-9E4F0FBC0368}" srcOrd="2" destOrd="0" parTransId="{9F9C161A-E927-4159-A152-8ECF0F7BD6F6}" sibTransId="{FEECE31C-9DD3-4656-8A0D-B2EA881CA818}"/>
    <dgm:cxn modelId="{23C04902-FB28-4BC7-95A5-DCA20B1E382B}" type="presOf" srcId="{CE03D61A-1438-4844-8461-2DD6315C4C10}" destId="{76D3341A-37EF-4375-AD1E-D9B048A17542}" srcOrd="0" destOrd="0" presId="urn:microsoft.com/office/officeart/2008/layout/VerticalCurvedList"/>
    <dgm:cxn modelId="{9F3B3692-5D3C-498A-AFFC-3345A40F253C}" type="presParOf" srcId="{D67B5900-72B1-46BE-8263-63EAC4C3922D}" destId="{89610020-DD94-4273-A32C-92609B24A851}" srcOrd="0" destOrd="0" presId="urn:microsoft.com/office/officeart/2008/layout/VerticalCurvedList"/>
    <dgm:cxn modelId="{EBCA0A64-369F-4E40-AA37-5DD7E05A0F2C}" type="presParOf" srcId="{89610020-DD94-4273-A32C-92609B24A851}" destId="{78999EAF-791F-43EA-B9D3-45BD596FC574}" srcOrd="0" destOrd="0" presId="urn:microsoft.com/office/officeart/2008/layout/VerticalCurvedList"/>
    <dgm:cxn modelId="{473118D5-3B64-48B7-867D-CE2EF59FB25C}" type="presParOf" srcId="{78999EAF-791F-43EA-B9D3-45BD596FC574}" destId="{BA6D6E7E-E3E2-49B5-9A20-3DCCA9626E91}" srcOrd="0" destOrd="0" presId="urn:microsoft.com/office/officeart/2008/layout/VerticalCurvedList"/>
    <dgm:cxn modelId="{53055EB3-3909-4519-99B0-29BBEBD232D9}" type="presParOf" srcId="{78999EAF-791F-43EA-B9D3-45BD596FC574}" destId="{76D3341A-37EF-4375-AD1E-D9B048A17542}" srcOrd="1" destOrd="0" presId="urn:microsoft.com/office/officeart/2008/layout/VerticalCurvedList"/>
    <dgm:cxn modelId="{1CD3A7CE-7235-4981-8F53-BF75D470CD38}" type="presParOf" srcId="{78999EAF-791F-43EA-B9D3-45BD596FC574}" destId="{2DF95E42-865D-4185-8C9F-AC5B657221E1}" srcOrd="2" destOrd="0" presId="urn:microsoft.com/office/officeart/2008/layout/VerticalCurvedList"/>
    <dgm:cxn modelId="{2F9838E5-54CC-493B-A05E-566E23DA188A}" type="presParOf" srcId="{78999EAF-791F-43EA-B9D3-45BD596FC574}" destId="{30EB7424-AAAC-4F07-A6CD-D95E9388BFD5}" srcOrd="3" destOrd="0" presId="urn:microsoft.com/office/officeart/2008/layout/VerticalCurvedList"/>
    <dgm:cxn modelId="{7ACEF7C7-9705-4552-986F-E77DCE300856}" type="presParOf" srcId="{89610020-DD94-4273-A32C-92609B24A851}" destId="{C6124A1B-63BB-45D2-8167-B91296B02464}" srcOrd="1" destOrd="0" presId="urn:microsoft.com/office/officeart/2008/layout/VerticalCurvedList"/>
    <dgm:cxn modelId="{24DC20DC-84E6-452B-8658-48A34BAC35B7}" type="presParOf" srcId="{89610020-DD94-4273-A32C-92609B24A851}" destId="{89B280DF-CA90-4402-A46F-5CD8941E7951}" srcOrd="2" destOrd="0" presId="urn:microsoft.com/office/officeart/2008/layout/VerticalCurvedList"/>
    <dgm:cxn modelId="{B1F15DC3-0305-4092-A2CA-42163E229A7D}" type="presParOf" srcId="{89B280DF-CA90-4402-A46F-5CD8941E7951}" destId="{AFF1A83B-FA40-4A64-95B4-C453CA3E040A}" srcOrd="0" destOrd="0" presId="urn:microsoft.com/office/officeart/2008/layout/VerticalCurvedList"/>
    <dgm:cxn modelId="{F3137E5B-3EA2-4245-95FB-4934B0E6D496}" type="presParOf" srcId="{89610020-DD94-4273-A32C-92609B24A851}" destId="{FEDB42A6-327B-49AB-AE06-A14E365A45B0}" srcOrd="3" destOrd="0" presId="urn:microsoft.com/office/officeart/2008/layout/VerticalCurvedList"/>
    <dgm:cxn modelId="{F669C363-D46E-4202-AA04-A9D8F678BAF1}" type="presParOf" srcId="{89610020-DD94-4273-A32C-92609B24A851}" destId="{BFD99D0C-62A2-4C5C-9400-819F1B59757B}" srcOrd="4" destOrd="0" presId="urn:microsoft.com/office/officeart/2008/layout/VerticalCurvedList"/>
    <dgm:cxn modelId="{CBECFE29-9316-49CF-B7B2-84AD21F0600F}" type="presParOf" srcId="{BFD99D0C-62A2-4C5C-9400-819F1B59757B}" destId="{3C70AB94-403F-4BAE-8800-245A410EA0DF}" srcOrd="0" destOrd="0" presId="urn:microsoft.com/office/officeart/2008/layout/VerticalCurvedList"/>
    <dgm:cxn modelId="{3CFB38DA-EE5D-4F4B-B2E4-A61323DF7B1F}" type="presParOf" srcId="{89610020-DD94-4273-A32C-92609B24A851}" destId="{2FDC1302-8629-42F6-A393-D45408C75627}" srcOrd="5" destOrd="0" presId="urn:microsoft.com/office/officeart/2008/layout/VerticalCurvedList"/>
    <dgm:cxn modelId="{F24E34CD-7A44-4643-BB97-08EEB5031F37}" type="presParOf" srcId="{89610020-DD94-4273-A32C-92609B24A851}" destId="{DD74785D-5208-48BB-B6A7-70C4CED6CD0D}" srcOrd="6" destOrd="0" presId="urn:microsoft.com/office/officeart/2008/layout/VerticalCurvedList"/>
    <dgm:cxn modelId="{21574EFB-93B8-41C7-B9B3-D40CBFE20A64}" type="presParOf" srcId="{DD74785D-5208-48BB-B6A7-70C4CED6CD0D}" destId="{7A4CDA10-30C8-49C7-8C60-8D5AACFB75C2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ECCF1C-E2ED-4DCF-9271-3F2CDF13169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9A9B3D-B882-41C5-8FFA-8A9575D08B1E}">
      <dgm:prSet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balanced" dir="t"/>
        </a:scene3d>
        <a:sp3d>
          <a:bevelT/>
          <a:bevelB/>
        </a:sp3d>
      </dgm:spPr>
      <dgm:t>
        <a:bodyPr/>
        <a:lstStyle/>
        <a:p>
          <a:r>
            <a:rPr lang="ru-RU" i="1" dirty="0" smtClean="0">
              <a:solidFill>
                <a:srgbClr val="002060"/>
              </a:solidFill>
            </a:rPr>
            <a:t>заработная плата работникам учреждений образования, не обеспеченная субвенцией</a:t>
          </a:r>
          <a:endParaRPr lang="ru-RU" dirty="0"/>
        </a:p>
      </dgm:t>
    </dgm:pt>
    <dgm:pt modelId="{6FD75BB3-BB85-4E60-AF34-16E99AC3433A}" type="parTrans" cxnId="{1DC0A1AB-91BD-46F1-B443-8EE7598FFE43}">
      <dgm:prSet/>
      <dgm:spPr/>
      <dgm:t>
        <a:bodyPr/>
        <a:lstStyle/>
        <a:p>
          <a:endParaRPr lang="ru-RU"/>
        </a:p>
      </dgm:t>
    </dgm:pt>
    <dgm:pt modelId="{530BD6EE-64D3-40A6-9388-A0DB4704A504}" type="sibTrans" cxnId="{1DC0A1AB-91BD-46F1-B443-8EE7598FFE43}">
      <dgm:prSet/>
      <dgm:spPr/>
      <dgm:t>
        <a:bodyPr/>
        <a:lstStyle/>
        <a:p>
          <a:endParaRPr lang="ru-RU"/>
        </a:p>
      </dgm:t>
    </dgm:pt>
    <dgm:pt modelId="{05971B54-FD49-4E09-BCF0-1010BC700588}">
      <dgm:prSet phldrT="[Текст]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balanced" dir="t"/>
        </a:scene3d>
        <a:sp3d>
          <a:bevelT/>
          <a:bevelB/>
        </a:sp3d>
      </dgm:spPr>
      <dgm:t>
        <a:bodyPr/>
        <a:lstStyle/>
        <a:p>
          <a:r>
            <a:rPr lang="ru-RU" i="1" dirty="0" smtClean="0">
              <a:solidFill>
                <a:srgbClr val="002060"/>
              </a:solidFill>
            </a:rPr>
            <a:t>материально-техническое обеспечение образовательных учреждений</a:t>
          </a:r>
          <a:endParaRPr lang="ru-RU" i="1" dirty="0">
            <a:solidFill>
              <a:srgbClr val="002060"/>
            </a:solidFill>
          </a:endParaRPr>
        </a:p>
      </dgm:t>
    </dgm:pt>
    <dgm:pt modelId="{59CC838A-3E04-4552-98D5-2CE9A981340B}" type="parTrans" cxnId="{4C910097-C5FE-46AB-BEBE-A8A772680E77}">
      <dgm:prSet/>
      <dgm:spPr/>
      <dgm:t>
        <a:bodyPr/>
        <a:lstStyle/>
        <a:p>
          <a:endParaRPr lang="ru-RU"/>
        </a:p>
      </dgm:t>
    </dgm:pt>
    <dgm:pt modelId="{531D684D-5E33-493E-9FA1-63333B3F3502}" type="sibTrans" cxnId="{4C910097-C5FE-46AB-BEBE-A8A772680E77}">
      <dgm:prSet/>
      <dgm:spPr/>
      <dgm:t>
        <a:bodyPr/>
        <a:lstStyle/>
        <a:p>
          <a:endParaRPr lang="ru-RU"/>
        </a:p>
      </dgm:t>
    </dgm:pt>
    <dgm:pt modelId="{EC7D6E7B-295D-4239-B325-ACCBC65E78E6}">
      <dgm:prSet phldrT="[Текст]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balanced" dir="t"/>
        </a:scene3d>
        <a:sp3d>
          <a:bevelT/>
          <a:bevelB/>
        </a:sp3d>
      </dgm:spPr>
      <dgm:t>
        <a:bodyPr/>
        <a:lstStyle/>
        <a:p>
          <a:r>
            <a:rPr lang="ru-RU" i="1" dirty="0" smtClean="0">
              <a:solidFill>
                <a:srgbClr val="002060"/>
              </a:solidFill>
            </a:rPr>
            <a:t>организация питания обучающихся образовательных учреждений</a:t>
          </a:r>
          <a:endParaRPr lang="ru-RU" i="1" dirty="0">
            <a:solidFill>
              <a:srgbClr val="002060"/>
            </a:solidFill>
          </a:endParaRPr>
        </a:p>
      </dgm:t>
    </dgm:pt>
    <dgm:pt modelId="{B438D019-88CD-4E57-A347-8A72BA8B6A60}" type="parTrans" cxnId="{44E759F4-957E-4367-8E47-3230452DC81A}">
      <dgm:prSet/>
      <dgm:spPr/>
      <dgm:t>
        <a:bodyPr/>
        <a:lstStyle/>
        <a:p>
          <a:endParaRPr lang="ru-RU"/>
        </a:p>
      </dgm:t>
    </dgm:pt>
    <dgm:pt modelId="{D1B9FCCE-F73F-4999-BFDF-3DE96AD20285}" type="sibTrans" cxnId="{44E759F4-957E-4367-8E47-3230452DC81A}">
      <dgm:prSet/>
      <dgm:spPr/>
      <dgm:t>
        <a:bodyPr/>
        <a:lstStyle/>
        <a:p>
          <a:endParaRPr lang="ru-RU"/>
        </a:p>
      </dgm:t>
    </dgm:pt>
    <dgm:pt modelId="{68C73BF1-6DE0-48C7-BF2B-8D561FCCC4EF}">
      <dgm:prSet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balanced" dir="t"/>
        </a:scene3d>
        <a:sp3d>
          <a:bevelT/>
          <a:bevelB/>
        </a:sp3d>
      </dgm:spPr>
      <dgm:t>
        <a:bodyPr/>
        <a:lstStyle/>
        <a:p>
          <a:r>
            <a:rPr lang="ru-RU" i="1" dirty="0" smtClean="0">
              <a:solidFill>
                <a:srgbClr val="002060"/>
              </a:solidFill>
            </a:rPr>
            <a:t>организация подвоза учащихся к образовательным учреждениям</a:t>
          </a:r>
          <a:endParaRPr lang="ru-RU" i="1" dirty="0">
            <a:solidFill>
              <a:srgbClr val="002060"/>
            </a:solidFill>
          </a:endParaRPr>
        </a:p>
      </dgm:t>
    </dgm:pt>
    <dgm:pt modelId="{859F1FDB-5683-4A81-A504-4E2A8C82EE6A}" type="parTrans" cxnId="{283E7386-0E9A-424C-8722-8FB6BBE58DA6}">
      <dgm:prSet/>
      <dgm:spPr/>
      <dgm:t>
        <a:bodyPr/>
        <a:lstStyle/>
        <a:p>
          <a:endParaRPr lang="ru-RU"/>
        </a:p>
      </dgm:t>
    </dgm:pt>
    <dgm:pt modelId="{D5392B24-CB8C-40C6-BAEA-66866FDF5C79}" type="sibTrans" cxnId="{283E7386-0E9A-424C-8722-8FB6BBE58DA6}">
      <dgm:prSet/>
      <dgm:spPr/>
      <dgm:t>
        <a:bodyPr/>
        <a:lstStyle/>
        <a:p>
          <a:endParaRPr lang="ru-RU"/>
        </a:p>
      </dgm:t>
    </dgm:pt>
    <dgm:pt modelId="{F5AD0DD5-C55E-47ED-B9F6-047AD5CABCDC}">
      <dgm:prSet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balanced" dir="t"/>
        </a:scene3d>
        <a:sp3d>
          <a:bevelT/>
          <a:bevelB/>
        </a:sp3d>
      </dgm:spPr>
      <dgm:t>
        <a:bodyPr/>
        <a:lstStyle/>
        <a:p>
          <a:r>
            <a:rPr lang="ru-RU" i="1" dirty="0" smtClean="0">
              <a:solidFill>
                <a:srgbClr val="002060"/>
              </a:solidFill>
            </a:rPr>
            <a:t>организация отдыха и оздоровления несовершеннолетних</a:t>
          </a:r>
          <a:endParaRPr lang="ru-RU" i="1" dirty="0">
            <a:solidFill>
              <a:srgbClr val="002060"/>
            </a:solidFill>
          </a:endParaRPr>
        </a:p>
      </dgm:t>
    </dgm:pt>
    <dgm:pt modelId="{4C7650B2-2FDC-48F9-BBFD-71F3C2C49ACB}" type="parTrans" cxnId="{156A6ECD-3B58-4063-8546-1F109AA672FE}">
      <dgm:prSet/>
      <dgm:spPr/>
      <dgm:t>
        <a:bodyPr/>
        <a:lstStyle/>
        <a:p>
          <a:endParaRPr lang="ru-RU"/>
        </a:p>
      </dgm:t>
    </dgm:pt>
    <dgm:pt modelId="{86C30C21-DE4E-4E87-8ABA-F20207D58E40}" type="sibTrans" cxnId="{156A6ECD-3B58-4063-8546-1F109AA672FE}">
      <dgm:prSet/>
      <dgm:spPr/>
      <dgm:t>
        <a:bodyPr/>
        <a:lstStyle/>
        <a:p>
          <a:endParaRPr lang="ru-RU"/>
        </a:p>
      </dgm:t>
    </dgm:pt>
    <dgm:pt modelId="{7306E84E-2A40-4739-A4FA-DE918D6701B5}">
      <dgm:prSet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balanced" dir="t"/>
        </a:scene3d>
        <a:sp3d>
          <a:bevelT/>
          <a:bevelB/>
        </a:sp3d>
      </dgm:spPr>
      <dgm:t>
        <a:bodyPr/>
        <a:lstStyle/>
        <a:p>
          <a:r>
            <a:rPr lang="ru-RU" i="1" dirty="0" smtClean="0">
              <a:solidFill>
                <a:srgbClr val="002060"/>
              </a:solidFill>
            </a:rPr>
            <a:t>другие вопросы в сфере образования в рамках муниципальных программ</a:t>
          </a:r>
          <a:endParaRPr lang="ru-RU" i="1" dirty="0">
            <a:solidFill>
              <a:srgbClr val="002060"/>
            </a:solidFill>
          </a:endParaRPr>
        </a:p>
      </dgm:t>
    </dgm:pt>
    <dgm:pt modelId="{ED15722B-659B-4549-88F7-FA17FF6A6C0E}" type="parTrans" cxnId="{9652DF92-DF73-4F1C-B53E-B03A92BD13B8}">
      <dgm:prSet/>
      <dgm:spPr/>
      <dgm:t>
        <a:bodyPr/>
        <a:lstStyle/>
        <a:p>
          <a:endParaRPr lang="ru-RU"/>
        </a:p>
      </dgm:t>
    </dgm:pt>
    <dgm:pt modelId="{E29EB494-F933-4D01-89E0-FBA471A49694}" type="sibTrans" cxnId="{9652DF92-DF73-4F1C-B53E-B03A92BD13B8}">
      <dgm:prSet/>
      <dgm:spPr/>
      <dgm:t>
        <a:bodyPr/>
        <a:lstStyle/>
        <a:p>
          <a:endParaRPr lang="ru-RU"/>
        </a:p>
      </dgm:t>
    </dgm:pt>
    <dgm:pt modelId="{1C3149BA-56FB-4E0C-9979-D0D303875AE5}" type="pres">
      <dgm:prSet presAssocID="{64ECCF1C-E2ED-4DCF-9271-3F2CDF13169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B3ED456-1CEB-42C8-B161-B9651958D83B}" type="pres">
      <dgm:prSet presAssocID="{64ECCF1C-E2ED-4DCF-9271-3F2CDF13169A}" presName="Name1" presStyleCnt="0"/>
      <dgm:spPr/>
    </dgm:pt>
    <dgm:pt modelId="{2128E133-3C99-418E-829A-8DD928B4C93C}" type="pres">
      <dgm:prSet presAssocID="{64ECCF1C-E2ED-4DCF-9271-3F2CDF13169A}" presName="cycle" presStyleCnt="0"/>
      <dgm:spPr/>
    </dgm:pt>
    <dgm:pt modelId="{072277ED-B235-4951-9C7E-7650E92D6BBA}" type="pres">
      <dgm:prSet presAssocID="{64ECCF1C-E2ED-4DCF-9271-3F2CDF13169A}" presName="srcNode" presStyleLbl="node1" presStyleIdx="0" presStyleCnt="6"/>
      <dgm:spPr/>
    </dgm:pt>
    <dgm:pt modelId="{B03276D2-5771-4835-9A6F-370DAEC2337F}" type="pres">
      <dgm:prSet presAssocID="{64ECCF1C-E2ED-4DCF-9271-3F2CDF13169A}" presName="conn" presStyleLbl="parChTrans1D2" presStyleIdx="0" presStyleCnt="1"/>
      <dgm:spPr/>
      <dgm:t>
        <a:bodyPr/>
        <a:lstStyle/>
        <a:p>
          <a:endParaRPr lang="ru-RU"/>
        </a:p>
      </dgm:t>
    </dgm:pt>
    <dgm:pt modelId="{FB35EFC5-3CF7-4E97-8FD1-C55523C9EF50}" type="pres">
      <dgm:prSet presAssocID="{64ECCF1C-E2ED-4DCF-9271-3F2CDF13169A}" presName="extraNode" presStyleLbl="node1" presStyleIdx="0" presStyleCnt="6"/>
      <dgm:spPr/>
    </dgm:pt>
    <dgm:pt modelId="{FA52F253-BA0D-42BB-989C-634133B87A25}" type="pres">
      <dgm:prSet presAssocID="{64ECCF1C-E2ED-4DCF-9271-3F2CDF13169A}" presName="dstNode" presStyleLbl="node1" presStyleIdx="0" presStyleCnt="6"/>
      <dgm:spPr/>
    </dgm:pt>
    <dgm:pt modelId="{3328B248-EE72-4612-B42F-B8EB8078F650}" type="pres">
      <dgm:prSet presAssocID="{B59A9B3D-B882-41C5-8FFA-8A9575D08B1E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3AAC4-1EF4-4C48-AC67-F446B786E00E}" type="pres">
      <dgm:prSet presAssocID="{B59A9B3D-B882-41C5-8FFA-8A9575D08B1E}" presName="accent_1" presStyleCnt="0"/>
      <dgm:spPr/>
    </dgm:pt>
    <dgm:pt modelId="{009D6630-E498-49FA-BBF2-BFD46A99F9F3}" type="pres">
      <dgm:prSet presAssocID="{B59A9B3D-B882-41C5-8FFA-8A9575D08B1E}" presName="accentRepeatNode" presStyleLbl="solidFgAcc1" presStyleIdx="0" presStyleCnt="6"/>
      <dgm:spPr/>
    </dgm:pt>
    <dgm:pt modelId="{82AB6E5D-5E41-4929-BF78-BE7DF20971E1}" type="pres">
      <dgm:prSet presAssocID="{05971B54-FD49-4E09-BCF0-1010BC700588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6B58F-AC9C-47AF-A4B0-37449297045E}" type="pres">
      <dgm:prSet presAssocID="{05971B54-FD49-4E09-BCF0-1010BC700588}" presName="accent_2" presStyleCnt="0"/>
      <dgm:spPr/>
    </dgm:pt>
    <dgm:pt modelId="{363D1527-C975-40B8-9D93-55BFD2742108}" type="pres">
      <dgm:prSet presAssocID="{05971B54-FD49-4E09-BCF0-1010BC700588}" presName="accentRepeatNode" presStyleLbl="solidFgAcc1" presStyleIdx="1" presStyleCnt="6"/>
      <dgm:spPr/>
    </dgm:pt>
    <dgm:pt modelId="{D3B2D2F2-EEED-41A0-B707-97C13EA28F53}" type="pres">
      <dgm:prSet presAssocID="{EC7D6E7B-295D-4239-B325-ACCBC65E78E6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FB3EF-1CA5-4BE4-86FF-D62AFDEAA5E7}" type="pres">
      <dgm:prSet presAssocID="{EC7D6E7B-295D-4239-B325-ACCBC65E78E6}" presName="accent_3" presStyleCnt="0"/>
      <dgm:spPr/>
    </dgm:pt>
    <dgm:pt modelId="{A4207611-BCFC-43C7-AFD7-28C3BDD041B3}" type="pres">
      <dgm:prSet presAssocID="{EC7D6E7B-295D-4239-B325-ACCBC65E78E6}" presName="accentRepeatNode" presStyleLbl="solidFgAcc1" presStyleIdx="2" presStyleCnt="6"/>
      <dgm:spPr/>
    </dgm:pt>
    <dgm:pt modelId="{169B194A-CB76-4C23-B887-5B2F86CFA7FA}" type="pres">
      <dgm:prSet presAssocID="{68C73BF1-6DE0-48C7-BF2B-8D561FCCC4EF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DCBD8-635E-4A5F-8DEF-2F451DA76D4B}" type="pres">
      <dgm:prSet presAssocID="{68C73BF1-6DE0-48C7-BF2B-8D561FCCC4EF}" presName="accent_4" presStyleCnt="0"/>
      <dgm:spPr/>
    </dgm:pt>
    <dgm:pt modelId="{5036F14A-0071-4A5D-9365-052EC5DD16CF}" type="pres">
      <dgm:prSet presAssocID="{68C73BF1-6DE0-48C7-BF2B-8D561FCCC4EF}" presName="accentRepeatNode" presStyleLbl="solidFgAcc1" presStyleIdx="3" presStyleCnt="6"/>
      <dgm:spPr/>
    </dgm:pt>
    <dgm:pt modelId="{DE2A4E2B-5EED-4B5D-BAD6-5B9469B20EE0}" type="pres">
      <dgm:prSet presAssocID="{F5AD0DD5-C55E-47ED-B9F6-047AD5CABCDC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CF7CCB-BE96-45E0-95E4-C9F07DE73EB6}" type="pres">
      <dgm:prSet presAssocID="{F5AD0DD5-C55E-47ED-B9F6-047AD5CABCDC}" presName="accent_5" presStyleCnt="0"/>
      <dgm:spPr/>
    </dgm:pt>
    <dgm:pt modelId="{7A68FC11-0C68-4FB3-AEE0-1D0CB52D5D79}" type="pres">
      <dgm:prSet presAssocID="{F5AD0DD5-C55E-47ED-B9F6-047AD5CABCDC}" presName="accentRepeatNode" presStyleLbl="solidFgAcc1" presStyleIdx="4" presStyleCnt="6"/>
      <dgm:spPr/>
    </dgm:pt>
    <dgm:pt modelId="{B6C61D73-7AC7-4628-9484-6DC6F6B8F28E}" type="pres">
      <dgm:prSet presAssocID="{7306E84E-2A40-4739-A4FA-DE918D6701B5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64409-EE39-4F55-BCB1-2DD874B69AA6}" type="pres">
      <dgm:prSet presAssocID="{7306E84E-2A40-4739-A4FA-DE918D6701B5}" presName="accent_6" presStyleCnt="0"/>
      <dgm:spPr/>
    </dgm:pt>
    <dgm:pt modelId="{5074006F-5E4D-43B6-96C2-A2B918EB9140}" type="pres">
      <dgm:prSet presAssocID="{7306E84E-2A40-4739-A4FA-DE918D6701B5}" presName="accentRepeatNode" presStyleLbl="solidFgAcc1" presStyleIdx="5" presStyleCnt="6"/>
      <dgm:spPr/>
    </dgm:pt>
  </dgm:ptLst>
  <dgm:cxnLst>
    <dgm:cxn modelId="{4C910097-C5FE-46AB-BEBE-A8A772680E77}" srcId="{64ECCF1C-E2ED-4DCF-9271-3F2CDF13169A}" destId="{05971B54-FD49-4E09-BCF0-1010BC700588}" srcOrd="1" destOrd="0" parTransId="{59CC838A-3E04-4552-98D5-2CE9A981340B}" sibTransId="{531D684D-5E33-493E-9FA1-63333B3F3502}"/>
    <dgm:cxn modelId="{1DC0A1AB-91BD-46F1-B443-8EE7598FFE43}" srcId="{64ECCF1C-E2ED-4DCF-9271-3F2CDF13169A}" destId="{B59A9B3D-B882-41C5-8FFA-8A9575D08B1E}" srcOrd="0" destOrd="0" parTransId="{6FD75BB3-BB85-4E60-AF34-16E99AC3433A}" sibTransId="{530BD6EE-64D3-40A6-9388-A0DB4704A504}"/>
    <dgm:cxn modelId="{283E7386-0E9A-424C-8722-8FB6BBE58DA6}" srcId="{64ECCF1C-E2ED-4DCF-9271-3F2CDF13169A}" destId="{68C73BF1-6DE0-48C7-BF2B-8D561FCCC4EF}" srcOrd="3" destOrd="0" parTransId="{859F1FDB-5683-4A81-A504-4E2A8C82EE6A}" sibTransId="{D5392B24-CB8C-40C6-BAEA-66866FDF5C79}"/>
    <dgm:cxn modelId="{6C124F29-5385-4CE6-8ACC-27201B401165}" type="presOf" srcId="{F5AD0DD5-C55E-47ED-B9F6-047AD5CABCDC}" destId="{DE2A4E2B-5EED-4B5D-BAD6-5B9469B20EE0}" srcOrd="0" destOrd="0" presId="urn:microsoft.com/office/officeart/2008/layout/VerticalCurvedList"/>
    <dgm:cxn modelId="{9652DF92-DF73-4F1C-B53E-B03A92BD13B8}" srcId="{64ECCF1C-E2ED-4DCF-9271-3F2CDF13169A}" destId="{7306E84E-2A40-4739-A4FA-DE918D6701B5}" srcOrd="5" destOrd="0" parTransId="{ED15722B-659B-4549-88F7-FA17FF6A6C0E}" sibTransId="{E29EB494-F933-4D01-89E0-FBA471A49694}"/>
    <dgm:cxn modelId="{3BE45F0A-996F-43D6-B7C9-B6E2D9631E69}" type="presOf" srcId="{68C73BF1-6DE0-48C7-BF2B-8D561FCCC4EF}" destId="{169B194A-CB76-4C23-B887-5B2F86CFA7FA}" srcOrd="0" destOrd="0" presId="urn:microsoft.com/office/officeart/2008/layout/VerticalCurvedList"/>
    <dgm:cxn modelId="{156A6ECD-3B58-4063-8546-1F109AA672FE}" srcId="{64ECCF1C-E2ED-4DCF-9271-3F2CDF13169A}" destId="{F5AD0DD5-C55E-47ED-B9F6-047AD5CABCDC}" srcOrd="4" destOrd="0" parTransId="{4C7650B2-2FDC-48F9-BBFD-71F3C2C49ACB}" sibTransId="{86C30C21-DE4E-4E87-8ABA-F20207D58E40}"/>
    <dgm:cxn modelId="{B41FC307-F8E1-4C9C-8797-336D098B278A}" type="presOf" srcId="{EC7D6E7B-295D-4239-B325-ACCBC65E78E6}" destId="{D3B2D2F2-EEED-41A0-B707-97C13EA28F53}" srcOrd="0" destOrd="0" presId="urn:microsoft.com/office/officeart/2008/layout/VerticalCurvedList"/>
    <dgm:cxn modelId="{13BA0603-E194-4FF4-9D32-0DAE5CCE24BA}" type="presOf" srcId="{530BD6EE-64D3-40A6-9388-A0DB4704A504}" destId="{B03276D2-5771-4835-9A6F-370DAEC2337F}" srcOrd="0" destOrd="0" presId="urn:microsoft.com/office/officeart/2008/layout/VerticalCurvedList"/>
    <dgm:cxn modelId="{44E759F4-957E-4367-8E47-3230452DC81A}" srcId="{64ECCF1C-E2ED-4DCF-9271-3F2CDF13169A}" destId="{EC7D6E7B-295D-4239-B325-ACCBC65E78E6}" srcOrd="2" destOrd="0" parTransId="{B438D019-88CD-4E57-A347-8A72BA8B6A60}" sibTransId="{D1B9FCCE-F73F-4999-BFDF-3DE96AD20285}"/>
    <dgm:cxn modelId="{3A0A31EE-C54E-4F8F-9B68-A005A337B201}" type="presOf" srcId="{7306E84E-2A40-4739-A4FA-DE918D6701B5}" destId="{B6C61D73-7AC7-4628-9484-6DC6F6B8F28E}" srcOrd="0" destOrd="0" presId="urn:microsoft.com/office/officeart/2008/layout/VerticalCurvedList"/>
    <dgm:cxn modelId="{4AD84D35-E0FB-4B68-943C-379F2A22969A}" type="presOf" srcId="{64ECCF1C-E2ED-4DCF-9271-3F2CDF13169A}" destId="{1C3149BA-56FB-4E0C-9979-D0D303875AE5}" srcOrd="0" destOrd="0" presId="urn:microsoft.com/office/officeart/2008/layout/VerticalCurvedList"/>
    <dgm:cxn modelId="{CA38C1DD-CD0F-44F2-A7FD-65C929EB5403}" type="presOf" srcId="{05971B54-FD49-4E09-BCF0-1010BC700588}" destId="{82AB6E5D-5E41-4929-BF78-BE7DF20971E1}" srcOrd="0" destOrd="0" presId="urn:microsoft.com/office/officeart/2008/layout/VerticalCurvedList"/>
    <dgm:cxn modelId="{F871ED97-ACFE-4414-9FE5-F795DF9DBCF0}" type="presOf" srcId="{B59A9B3D-B882-41C5-8FFA-8A9575D08B1E}" destId="{3328B248-EE72-4612-B42F-B8EB8078F650}" srcOrd="0" destOrd="0" presId="urn:microsoft.com/office/officeart/2008/layout/VerticalCurvedList"/>
    <dgm:cxn modelId="{CC2FFC25-B545-4AF8-BA61-6DB10F1AB3AE}" type="presParOf" srcId="{1C3149BA-56FB-4E0C-9979-D0D303875AE5}" destId="{3B3ED456-1CEB-42C8-B161-B9651958D83B}" srcOrd="0" destOrd="0" presId="urn:microsoft.com/office/officeart/2008/layout/VerticalCurvedList"/>
    <dgm:cxn modelId="{448D2AB1-E3F3-421B-BF74-FC2BD3D66A47}" type="presParOf" srcId="{3B3ED456-1CEB-42C8-B161-B9651958D83B}" destId="{2128E133-3C99-418E-829A-8DD928B4C93C}" srcOrd="0" destOrd="0" presId="urn:microsoft.com/office/officeart/2008/layout/VerticalCurvedList"/>
    <dgm:cxn modelId="{626EF115-D224-4456-94DB-C02E85579AA1}" type="presParOf" srcId="{2128E133-3C99-418E-829A-8DD928B4C93C}" destId="{072277ED-B235-4951-9C7E-7650E92D6BBA}" srcOrd="0" destOrd="0" presId="urn:microsoft.com/office/officeart/2008/layout/VerticalCurvedList"/>
    <dgm:cxn modelId="{62F99C8C-2CA8-4834-AA5B-A7127C7662F3}" type="presParOf" srcId="{2128E133-3C99-418E-829A-8DD928B4C93C}" destId="{B03276D2-5771-4835-9A6F-370DAEC2337F}" srcOrd="1" destOrd="0" presId="urn:microsoft.com/office/officeart/2008/layout/VerticalCurvedList"/>
    <dgm:cxn modelId="{EC602597-6147-4145-B821-0A2090DC3983}" type="presParOf" srcId="{2128E133-3C99-418E-829A-8DD928B4C93C}" destId="{FB35EFC5-3CF7-4E97-8FD1-C55523C9EF50}" srcOrd="2" destOrd="0" presId="urn:microsoft.com/office/officeart/2008/layout/VerticalCurvedList"/>
    <dgm:cxn modelId="{020B23D8-DCA4-4842-B80C-070E08AB6F44}" type="presParOf" srcId="{2128E133-3C99-418E-829A-8DD928B4C93C}" destId="{FA52F253-BA0D-42BB-989C-634133B87A25}" srcOrd="3" destOrd="0" presId="urn:microsoft.com/office/officeart/2008/layout/VerticalCurvedList"/>
    <dgm:cxn modelId="{173084FE-9ED6-49CD-94F3-47B17887A68E}" type="presParOf" srcId="{3B3ED456-1CEB-42C8-B161-B9651958D83B}" destId="{3328B248-EE72-4612-B42F-B8EB8078F650}" srcOrd="1" destOrd="0" presId="urn:microsoft.com/office/officeart/2008/layout/VerticalCurvedList"/>
    <dgm:cxn modelId="{B867DB4F-92B3-4E25-8CD8-FA3F2273B152}" type="presParOf" srcId="{3B3ED456-1CEB-42C8-B161-B9651958D83B}" destId="{EAF3AAC4-1EF4-4C48-AC67-F446B786E00E}" srcOrd="2" destOrd="0" presId="urn:microsoft.com/office/officeart/2008/layout/VerticalCurvedList"/>
    <dgm:cxn modelId="{F71132F6-20B6-4F17-AEA9-9AA9A146F772}" type="presParOf" srcId="{EAF3AAC4-1EF4-4C48-AC67-F446B786E00E}" destId="{009D6630-E498-49FA-BBF2-BFD46A99F9F3}" srcOrd="0" destOrd="0" presId="urn:microsoft.com/office/officeart/2008/layout/VerticalCurvedList"/>
    <dgm:cxn modelId="{FC737C0E-FECE-47C0-BB8D-3795581AE016}" type="presParOf" srcId="{3B3ED456-1CEB-42C8-B161-B9651958D83B}" destId="{82AB6E5D-5E41-4929-BF78-BE7DF20971E1}" srcOrd="3" destOrd="0" presId="urn:microsoft.com/office/officeart/2008/layout/VerticalCurvedList"/>
    <dgm:cxn modelId="{3A98CEC2-DE75-4071-965F-9A33C5DEB520}" type="presParOf" srcId="{3B3ED456-1CEB-42C8-B161-B9651958D83B}" destId="{0146B58F-AC9C-47AF-A4B0-37449297045E}" srcOrd="4" destOrd="0" presId="urn:microsoft.com/office/officeart/2008/layout/VerticalCurvedList"/>
    <dgm:cxn modelId="{47131E66-8010-4D09-B113-7515F0161DB3}" type="presParOf" srcId="{0146B58F-AC9C-47AF-A4B0-37449297045E}" destId="{363D1527-C975-40B8-9D93-55BFD2742108}" srcOrd="0" destOrd="0" presId="urn:microsoft.com/office/officeart/2008/layout/VerticalCurvedList"/>
    <dgm:cxn modelId="{AF4E422E-6E14-4509-8FD5-1639837C6601}" type="presParOf" srcId="{3B3ED456-1CEB-42C8-B161-B9651958D83B}" destId="{D3B2D2F2-EEED-41A0-B707-97C13EA28F53}" srcOrd="5" destOrd="0" presId="urn:microsoft.com/office/officeart/2008/layout/VerticalCurvedList"/>
    <dgm:cxn modelId="{2DA36CAF-8E05-4AD3-A420-85592CC935B9}" type="presParOf" srcId="{3B3ED456-1CEB-42C8-B161-B9651958D83B}" destId="{A12FB3EF-1CA5-4BE4-86FF-D62AFDEAA5E7}" srcOrd="6" destOrd="0" presId="urn:microsoft.com/office/officeart/2008/layout/VerticalCurvedList"/>
    <dgm:cxn modelId="{910721F8-4E87-4B51-9725-20DB7C7C7CAD}" type="presParOf" srcId="{A12FB3EF-1CA5-4BE4-86FF-D62AFDEAA5E7}" destId="{A4207611-BCFC-43C7-AFD7-28C3BDD041B3}" srcOrd="0" destOrd="0" presId="urn:microsoft.com/office/officeart/2008/layout/VerticalCurvedList"/>
    <dgm:cxn modelId="{3285C6DF-3880-4971-BFF7-3198A1DF0C70}" type="presParOf" srcId="{3B3ED456-1CEB-42C8-B161-B9651958D83B}" destId="{169B194A-CB76-4C23-B887-5B2F86CFA7FA}" srcOrd="7" destOrd="0" presId="urn:microsoft.com/office/officeart/2008/layout/VerticalCurvedList"/>
    <dgm:cxn modelId="{8DE6843E-CA3C-4118-B2AA-A02421F77673}" type="presParOf" srcId="{3B3ED456-1CEB-42C8-B161-B9651958D83B}" destId="{8B2DCBD8-635E-4A5F-8DEF-2F451DA76D4B}" srcOrd="8" destOrd="0" presId="urn:microsoft.com/office/officeart/2008/layout/VerticalCurvedList"/>
    <dgm:cxn modelId="{968B6734-0488-44AE-9BBA-9183F976E7F3}" type="presParOf" srcId="{8B2DCBD8-635E-4A5F-8DEF-2F451DA76D4B}" destId="{5036F14A-0071-4A5D-9365-052EC5DD16CF}" srcOrd="0" destOrd="0" presId="urn:microsoft.com/office/officeart/2008/layout/VerticalCurvedList"/>
    <dgm:cxn modelId="{9DF89792-FC62-4721-B2A4-AA1418F7E0B6}" type="presParOf" srcId="{3B3ED456-1CEB-42C8-B161-B9651958D83B}" destId="{DE2A4E2B-5EED-4B5D-BAD6-5B9469B20EE0}" srcOrd="9" destOrd="0" presId="urn:microsoft.com/office/officeart/2008/layout/VerticalCurvedList"/>
    <dgm:cxn modelId="{A8CB7894-9907-428F-A15C-E793C6FE368C}" type="presParOf" srcId="{3B3ED456-1CEB-42C8-B161-B9651958D83B}" destId="{4ACF7CCB-BE96-45E0-95E4-C9F07DE73EB6}" srcOrd="10" destOrd="0" presId="urn:microsoft.com/office/officeart/2008/layout/VerticalCurvedList"/>
    <dgm:cxn modelId="{D3532B3E-6E30-4416-8F8C-14535C7F212E}" type="presParOf" srcId="{4ACF7CCB-BE96-45E0-95E4-C9F07DE73EB6}" destId="{7A68FC11-0C68-4FB3-AEE0-1D0CB52D5D79}" srcOrd="0" destOrd="0" presId="urn:microsoft.com/office/officeart/2008/layout/VerticalCurvedList"/>
    <dgm:cxn modelId="{922D0887-9231-4EA8-AD27-1FA51B8E28A2}" type="presParOf" srcId="{3B3ED456-1CEB-42C8-B161-B9651958D83B}" destId="{B6C61D73-7AC7-4628-9484-6DC6F6B8F28E}" srcOrd="11" destOrd="0" presId="urn:microsoft.com/office/officeart/2008/layout/VerticalCurvedList"/>
    <dgm:cxn modelId="{749731F3-54CC-4D25-A789-3F5F63B6EDCC}" type="presParOf" srcId="{3B3ED456-1CEB-42C8-B161-B9651958D83B}" destId="{E4964409-EE39-4F55-BCB1-2DD874B69AA6}" srcOrd="12" destOrd="0" presId="urn:microsoft.com/office/officeart/2008/layout/VerticalCurvedList"/>
    <dgm:cxn modelId="{D8957B7C-C452-40A8-88C1-A7C55653B23E}" type="presParOf" srcId="{E4964409-EE39-4F55-BCB1-2DD874B69AA6}" destId="{5074006F-5E4D-43B6-96C2-A2B918EB9140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8D974C-B7AA-4BFC-84D3-118AC7208F7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5AA146-F959-4BD8-8701-266101403A5D}">
      <dgm:prSet phldrT="[Текст]"/>
      <dgm:spPr/>
      <dgm:t>
        <a:bodyPr/>
        <a:lstStyle/>
        <a:p>
          <a:r>
            <a:rPr lang="ru-RU" dirty="0" smtClean="0"/>
            <a:t>Молодежная политика                 14,7 млн. руб.                 (+ 2,8 млн. руб.)</a:t>
          </a:r>
          <a:endParaRPr lang="ru-RU" dirty="0"/>
        </a:p>
      </dgm:t>
    </dgm:pt>
    <dgm:pt modelId="{2A3D7BFD-BE50-4D51-90F7-FFFC4EE673E5}" type="parTrans" cxnId="{2AA8F9C0-8EE0-40F4-B4D0-874D0D0AAE8D}">
      <dgm:prSet/>
      <dgm:spPr/>
      <dgm:t>
        <a:bodyPr/>
        <a:lstStyle/>
        <a:p>
          <a:endParaRPr lang="ru-RU"/>
        </a:p>
      </dgm:t>
    </dgm:pt>
    <dgm:pt modelId="{F1C00855-8324-455D-8FD2-AB627076C9A5}" type="sibTrans" cxnId="{2AA8F9C0-8EE0-40F4-B4D0-874D0D0AAE8D}">
      <dgm:prSet/>
      <dgm:spPr/>
      <dgm:t>
        <a:bodyPr/>
        <a:lstStyle/>
        <a:p>
          <a:endParaRPr lang="ru-RU"/>
        </a:p>
      </dgm:t>
    </dgm:pt>
    <dgm:pt modelId="{C72B4D8A-28AD-4AE6-AE68-9784287573BC}">
      <dgm:prSet phldrT="[Текст]" custT="1"/>
      <dgm:spPr/>
      <dgm:t>
        <a:bodyPr/>
        <a:lstStyle/>
        <a:p>
          <a:r>
            <a:rPr lang="ru-RU" sz="1200" dirty="0" smtClean="0"/>
            <a:t>Комитет по делам молодежи, физической культуры и спорта                       3,0 млн. руб</a:t>
          </a:r>
          <a:r>
            <a:rPr lang="ru-RU" sz="1200" smtClean="0"/>
            <a:t>.                  </a:t>
          </a:r>
          <a:r>
            <a:rPr lang="ru-RU" sz="1200" dirty="0" smtClean="0"/>
            <a:t>(+ 0,9 млн. руб.)</a:t>
          </a:r>
          <a:endParaRPr lang="ru-RU" sz="1200" dirty="0"/>
        </a:p>
      </dgm:t>
    </dgm:pt>
    <dgm:pt modelId="{559FDC3D-344E-42F1-8B23-5781205613F5}" type="parTrans" cxnId="{F095D5BD-A84B-4CDC-960C-15C38CDC70CF}">
      <dgm:prSet/>
      <dgm:spPr/>
      <dgm:t>
        <a:bodyPr/>
        <a:lstStyle/>
        <a:p>
          <a:endParaRPr lang="ru-RU"/>
        </a:p>
      </dgm:t>
    </dgm:pt>
    <dgm:pt modelId="{E52F1DF0-2104-4EB8-B6BF-AF824196B024}" type="sibTrans" cxnId="{F095D5BD-A84B-4CDC-960C-15C38CDC70CF}">
      <dgm:prSet/>
      <dgm:spPr/>
      <dgm:t>
        <a:bodyPr/>
        <a:lstStyle/>
        <a:p>
          <a:endParaRPr lang="ru-RU"/>
        </a:p>
      </dgm:t>
    </dgm:pt>
    <dgm:pt modelId="{DC4AC11D-A30A-4522-812B-3C5ED4E750FC}">
      <dgm:prSet phldrT="[Текст]" custT="1"/>
      <dgm:spPr/>
      <dgm:t>
        <a:bodyPr/>
        <a:lstStyle/>
        <a:p>
          <a:r>
            <a:rPr lang="ru-RU" sz="1200" dirty="0" smtClean="0"/>
            <a:t>Мероприятия в сфере молодежной политики                   1,2 млн. руб</a:t>
          </a:r>
          <a:r>
            <a:rPr lang="ru-RU" sz="1100" dirty="0" smtClean="0"/>
            <a:t>.                   </a:t>
          </a:r>
          <a:r>
            <a:rPr lang="ru-RU" sz="1200" dirty="0" smtClean="0"/>
            <a:t>(+ 0,6 млн. руб.)</a:t>
          </a:r>
          <a:endParaRPr lang="ru-RU" sz="1200" dirty="0"/>
        </a:p>
      </dgm:t>
    </dgm:pt>
    <dgm:pt modelId="{355B28E7-3B96-49F4-833F-CFA1A5E1368B}" type="parTrans" cxnId="{9169DB9E-38D1-465C-91A6-423704386249}">
      <dgm:prSet/>
      <dgm:spPr/>
      <dgm:t>
        <a:bodyPr/>
        <a:lstStyle/>
        <a:p>
          <a:endParaRPr lang="ru-RU"/>
        </a:p>
      </dgm:t>
    </dgm:pt>
    <dgm:pt modelId="{40B55C36-F5B2-4C3B-82F2-1B4D145F0A83}" type="sibTrans" cxnId="{9169DB9E-38D1-465C-91A6-423704386249}">
      <dgm:prSet/>
      <dgm:spPr/>
      <dgm:t>
        <a:bodyPr/>
        <a:lstStyle/>
        <a:p>
          <a:endParaRPr lang="ru-RU"/>
        </a:p>
      </dgm:t>
    </dgm:pt>
    <dgm:pt modelId="{DC55EFA2-4A58-4B9C-B4FE-DACD44ADE62F}">
      <dgm:prSet phldrT="[Текст]" custT="1"/>
      <dgm:spPr/>
      <dgm:t>
        <a:bodyPr/>
        <a:lstStyle/>
        <a:p>
          <a:r>
            <a:rPr lang="ru-RU" sz="1200" dirty="0" smtClean="0"/>
            <a:t>Центр по работе с детьми и молодежью                    10,5 млн. руб.                (+ 1,4 млн. руб.)</a:t>
          </a:r>
          <a:endParaRPr lang="ru-RU" sz="1200" dirty="0"/>
        </a:p>
      </dgm:t>
    </dgm:pt>
    <dgm:pt modelId="{D6710ABB-DF50-4053-8BA5-C36731DEA2BB}" type="parTrans" cxnId="{27784EB9-7F27-4051-B86A-FDE4D758FCC1}">
      <dgm:prSet/>
      <dgm:spPr/>
      <dgm:t>
        <a:bodyPr/>
        <a:lstStyle/>
        <a:p>
          <a:endParaRPr lang="ru-RU"/>
        </a:p>
      </dgm:t>
    </dgm:pt>
    <dgm:pt modelId="{31A318F1-200E-4ED4-9B89-D444FEF5C936}" type="sibTrans" cxnId="{27784EB9-7F27-4051-B86A-FDE4D758FCC1}">
      <dgm:prSet/>
      <dgm:spPr/>
      <dgm:t>
        <a:bodyPr/>
        <a:lstStyle/>
        <a:p>
          <a:endParaRPr lang="ru-RU"/>
        </a:p>
      </dgm:t>
    </dgm:pt>
    <dgm:pt modelId="{7C41F072-94C3-4C68-A0E4-51C2522A3B7E}" type="pres">
      <dgm:prSet presAssocID="{D68D974C-B7AA-4BFC-84D3-118AC7208F7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EB0C188-3211-4ADA-9666-F09391C6077E}" type="pres">
      <dgm:prSet presAssocID="{DF5AA146-F959-4BD8-8701-266101403A5D}" presName="root" presStyleCnt="0"/>
      <dgm:spPr/>
    </dgm:pt>
    <dgm:pt modelId="{D1A1E811-513C-465C-AF17-FB6DF1BE590D}" type="pres">
      <dgm:prSet presAssocID="{DF5AA146-F959-4BD8-8701-266101403A5D}" presName="rootComposite" presStyleCnt="0"/>
      <dgm:spPr/>
    </dgm:pt>
    <dgm:pt modelId="{C6E13F5B-1CB1-4DB0-B45F-86794371E16C}" type="pres">
      <dgm:prSet presAssocID="{DF5AA146-F959-4BD8-8701-266101403A5D}" presName="rootText" presStyleLbl="node1" presStyleIdx="0" presStyleCnt="1" custScaleX="128504" custScaleY="117069"/>
      <dgm:spPr/>
      <dgm:t>
        <a:bodyPr/>
        <a:lstStyle/>
        <a:p>
          <a:endParaRPr lang="ru-RU"/>
        </a:p>
      </dgm:t>
    </dgm:pt>
    <dgm:pt modelId="{06A20EAA-682E-4469-B125-FC1F6D9C3CAA}" type="pres">
      <dgm:prSet presAssocID="{DF5AA146-F959-4BD8-8701-266101403A5D}" presName="rootConnector" presStyleLbl="node1" presStyleIdx="0" presStyleCnt="1"/>
      <dgm:spPr/>
      <dgm:t>
        <a:bodyPr/>
        <a:lstStyle/>
        <a:p>
          <a:endParaRPr lang="ru-RU"/>
        </a:p>
      </dgm:t>
    </dgm:pt>
    <dgm:pt modelId="{40C88A0E-4330-4E4A-A3D4-0259D0E900E2}" type="pres">
      <dgm:prSet presAssocID="{DF5AA146-F959-4BD8-8701-266101403A5D}" presName="childShape" presStyleCnt="0"/>
      <dgm:spPr/>
    </dgm:pt>
    <dgm:pt modelId="{CD90CBC2-C001-435B-B39C-E3489DD81FF2}" type="pres">
      <dgm:prSet presAssocID="{559FDC3D-344E-42F1-8B23-5781205613F5}" presName="Name13" presStyleLbl="parChTrans1D2" presStyleIdx="0" presStyleCnt="3"/>
      <dgm:spPr/>
      <dgm:t>
        <a:bodyPr/>
        <a:lstStyle/>
        <a:p>
          <a:endParaRPr lang="ru-RU"/>
        </a:p>
      </dgm:t>
    </dgm:pt>
    <dgm:pt modelId="{10FE114E-897A-4706-9C97-DA109A70201C}" type="pres">
      <dgm:prSet presAssocID="{C72B4D8A-28AD-4AE6-AE68-9784287573BC}" presName="childText" presStyleLbl="bgAcc1" presStyleIdx="0" presStyleCnt="3" custScaleX="126348" custScaleY="125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7AF2D-5514-47CD-A59C-9F136565EA8E}" type="pres">
      <dgm:prSet presAssocID="{D6710ABB-DF50-4053-8BA5-C36731DEA2BB}" presName="Name13" presStyleLbl="parChTrans1D2" presStyleIdx="1" presStyleCnt="3"/>
      <dgm:spPr/>
      <dgm:t>
        <a:bodyPr/>
        <a:lstStyle/>
        <a:p>
          <a:endParaRPr lang="ru-RU"/>
        </a:p>
      </dgm:t>
    </dgm:pt>
    <dgm:pt modelId="{56396CC8-F3C1-4A74-9098-0D23D1CB5322}" type="pres">
      <dgm:prSet presAssocID="{DC55EFA2-4A58-4B9C-B4FE-DACD44ADE62F}" presName="childText" presStyleLbl="bgAcc1" presStyleIdx="1" presStyleCnt="3" custScaleX="125991" custScaleY="1185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36734-C9F2-4E72-A0C2-805BED759EFA}" type="pres">
      <dgm:prSet presAssocID="{355B28E7-3B96-49F4-833F-CFA1A5E1368B}" presName="Name13" presStyleLbl="parChTrans1D2" presStyleIdx="2" presStyleCnt="3"/>
      <dgm:spPr/>
      <dgm:t>
        <a:bodyPr/>
        <a:lstStyle/>
        <a:p>
          <a:endParaRPr lang="ru-RU"/>
        </a:p>
      </dgm:t>
    </dgm:pt>
    <dgm:pt modelId="{CA5B1428-C72F-4EB6-A141-8F4770211B95}" type="pres">
      <dgm:prSet presAssocID="{DC4AC11D-A30A-4522-812B-3C5ED4E750FC}" presName="childText" presStyleLbl="bgAcc1" presStyleIdx="2" presStyleCnt="3" custScaleX="120817" custScaleY="80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95D5BD-A84B-4CDC-960C-15C38CDC70CF}" srcId="{DF5AA146-F959-4BD8-8701-266101403A5D}" destId="{C72B4D8A-28AD-4AE6-AE68-9784287573BC}" srcOrd="0" destOrd="0" parTransId="{559FDC3D-344E-42F1-8B23-5781205613F5}" sibTransId="{E52F1DF0-2104-4EB8-B6BF-AF824196B024}"/>
    <dgm:cxn modelId="{9FBD7A69-DCC4-4256-BB1F-37DB1CDAD02A}" type="presOf" srcId="{D68D974C-B7AA-4BFC-84D3-118AC7208F78}" destId="{7C41F072-94C3-4C68-A0E4-51C2522A3B7E}" srcOrd="0" destOrd="0" presId="urn:microsoft.com/office/officeart/2005/8/layout/hierarchy3"/>
    <dgm:cxn modelId="{921A92DB-CB3B-415D-85CE-506859749074}" type="presOf" srcId="{DC4AC11D-A30A-4522-812B-3C5ED4E750FC}" destId="{CA5B1428-C72F-4EB6-A141-8F4770211B95}" srcOrd="0" destOrd="0" presId="urn:microsoft.com/office/officeart/2005/8/layout/hierarchy3"/>
    <dgm:cxn modelId="{A1FC7B50-AA6C-4EEE-B001-B1777B9CA8E7}" type="presOf" srcId="{355B28E7-3B96-49F4-833F-CFA1A5E1368B}" destId="{38536734-C9F2-4E72-A0C2-805BED759EFA}" srcOrd="0" destOrd="0" presId="urn:microsoft.com/office/officeart/2005/8/layout/hierarchy3"/>
    <dgm:cxn modelId="{3CD62E01-7C6B-44E7-B38E-6044641FEA44}" type="presOf" srcId="{559FDC3D-344E-42F1-8B23-5781205613F5}" destId="{CD90CBC2-C001-435B-B39C-E3489DD81FF2}" srcOrd="0" destOrd="0" presId="urn:microsoft.com/office/officeart/2005/8/layout/hierarchy3"/>
    <dgm:cxn modelId="{246A9D19-BA56-4586-9669-2DCFF4BC2D3D}" type="presOf" srcId="{D6710ABB-DF50-4053-8BA5-C36731DEA2BB}" destId="{23C7AF2D-5514-47CD-A59C-9F136565EA8E}" srcOrd="0" destOrd="0" presId="urn:microsoft.com/office/officeart/2005/8/layout/hierarchy3"/>
    <dgm:cxn modelId="{D517BD58-FE02-4FE8-95AB-DB35445E6169}" type="presOf" srcId="{DC55EFA2-4A58-4B9C-B4FE-DACD44ADE62F}" destId="{56396CC8-F3C1-4A74-9098-0D23D1CB5322}" srcOrd="0" destOrd="0" presId="urn:microsoft.com/office/officeart/2005/8/layout/hierarchy3"/>
    <dgm:cxn modelId="{AD3DA0B2-B9AF-4954-8690-55BEA89CF670}" type="presOf" srcId="{C72B4D8A-28AD-4AE6-AE68-9784287573BC}" destId="{10FE114E-897A-4706-9C97-DA109A70201C}" srcOrd="0" destOrd="0" presId="urn:microsoft.com/office/officeart/2005/8/layout/hierarchy3"/>
    <dgm:cxn modelId="{121370D8-565F-4443-8035-D0A19FC3C939}" type="presOf" srcId="{DF5AA146-F959-4BD8-8701-266101403A5D}" destId="{C6E13F5B-1CB1-4DB0-B45F-86794371E16C}" srcOrd="0" destOrd="0" presId="urn:microsoft.com/office/officeart/2005/8/layout/hierarchy3"/>
    <dgm:cxn modelId="{9169DB9E-38D1-465C-91A6-423704386249}" srcId="{DF5AA146-F959-4BD8-8701-266101403A5D}" destId="{DC4AC11D-A30A-4522-812B-3C5ED4E750FC}" srcOrd="2" destOrd="0" parTransId="{355B28E7-3B96-49F4-833F-CFA1A5E1368B}" sibTransId="{40B55C36-F5B2-4C3B-82F2-1B4D145F0A83}"/>
    <dgm:cxn modelId="{D22D6C99-2179-4C6B-A7F1-E4DA8B3B3927}" type="presOf" srcId="{DF5AA146-F959-4BD8-8701-266101403A5D}" destId="{06A20EAA-682E-4469-B125-FC1F6D9C3CAA}" srcOrd="1" destOrd="0" presId="urn:microsoft.com/office/officeart/2005/8/layout/hierarchy3"/>
    <dgm:cxn modelId="{2AA8F9C0-8EE0-40F4-B4D0-874D0D0AAE8D}" srcId="{D68D974C-B7AA-4BFC-84D3-118AC7208F78}" destId="{DF5AA146-F959-4BD8-8701-266101403A5D}" srcOrd="0" destOrd="0" parTransId="{2A3D7BFD-BE50-4D51-90F7-FFFC4EE673E5}" sibTransId="{F1C00855-8324-455D-8FD2-AB627076C9A5}"/>
    <dgm:cxn modelId="{27784EB9-7F27-4051-B86A-FDE4D758FCC1}" srcId="{DF5AA146-F959-4BD8-8701-266101403A5D}" destId="{DC55EFA2-4A58-4B9C-B4FE-DACD44ADE62F}" srcOrd="1" destOrd="0" parTransId="{D6710ABB-DF50-4053-8BA5-C36731DEA2BB}" sibTransId="{31A318F1-200E-4ED4-9B89-D444FEF5C936}"/>
    <dgm:cxn modelId="{C7921FF6-1F08-489A-8A44-E35E17C9DA90}" type="presParOf" srcId="{7C41F072-94C3-4C68-A0E4-51C2522A3B7E}" destId="{CEB0C188-3211-4ADA-9666-F09391C6077E}" srcOrd="0" destOrd="0" presId="urn:microsoft.com/office/officeart/2005/8/layout/hierarchy3"/>
    <dgm:cxn modelId="{3AB81271-EB2D-438B-B6B5-ED5EDF75172A}" type="presParOf" srcId="{CEB0C188-3211-4ADA-9666-F09391C6077E}" destId="{D1A1E811-513C-465C-AF17-FB6DF1BE590D}" srcOrd="0" destOrd="0" presId="urn:microsoft.com/office/officeart/2005/8/layout/hierarchy3"/>
    <dgm:cxn modelId="{FBFE4543-C21D-492C-A72C-A8232F609FC3}" type="presParOf" srcId="{D1A1E811-513C-465C-AF17-FB6DF1BE590D}" destId="{C6E13F5B-1CB1-4DB0-B45F-86794371E16C}" srcOrd="0" destOrd="0" presId="urn:microsoft.com/office/officeart/2005/8/layout/hierarchy3"/>
    <dgm:cxn modelId="{D070309B-C2D8-4D72-9370-409A095366D4}" type="presParOf" srcId="{D1A1E811-513C-465C-AF17-FB6DF1BE590D}" destId="{06A20EAA-682E-4469-B125-FC1F6D9C3CAA}" srcOrd="1" destOrd="0" presId="urn:microsoft.com/office/officeart/2005/8/layout/hierarchy3"/>
    <dgm:cxn modelId="{F2219ECE-FE46-497C-9888-7421DE396461}" type="presParOf" srcId="{CEB0C188-3211-4ADA-9666-F09391C6077E}" destId="{40C88A0E-4330-4E4A-A3D4-0259D0E900E2}" srcOrd="1" destOrd="0" presId="urn:microsoft.com/office/officeart/2005/8/layout/hierarchy3"/>
    <dgm:cxn modelId="{E835F98D-0446-488B-8F87-5C7AD0699768}" type="presParOf" srcId="{40C88A0E-4330-4E4A-A3D4-0259D0E900E2}" destId="{CD90CBC2-C001-435B-B39C-E3489DD81FF2}" srcOrd="0" destOrd="0" presId="urn:microsoft.com/office/officeart/2005/8/layout/hierarchy3"/>
    <dgm:cxn modelId="{5FC676A9-538D-45E3-8BD6-520DD063057B}" type="presParOf" srcId="{40C88A0E-4330-4E4A-A3D4-0259D0E900E2}" destId="{10FE114E-897A-4706-9C97-DA109A70201C}" srcOrd="1" destOrd="0" presId="urn:microsoft.com/office/officeart/2005/8/layout/hierarchy3"/>
    <dgm:cxn modelId="{E1939F0E-E3B8-406E-8C80-C8ACFB8E95E2}" type="presParOf" srcId="{40C88A0E-4330-4E4A-A3D4-0259D0E900E2}" destId="{23C7AF2D-5514-47CD-A59C-9F136565EA8E}" srcOrd="2" destOrd="0" presId="urn:microsoft.com/office/officeart/2005/8/layout/hierarchy3"/>
    <dgm:cxn modelId="{8545F199-0CB5-4852-9CE7-766A012C5022}" type="presParOf" srcId="{40C88A0E-4330-4E4A-A3D4-0259D0E900E2}" destId="{56396CC8-F3C1-4A74-9098-0D23D1CB5322}" srcOrd="3" destOrd="0" presId="urn:microsoft.com/office/officeart/2005/8/layout/hierarchy3"/>
    <dgm:cxn modelId="{0FB99D2F-62AC-475C-A9A4-158EC6532492}" type="presParOf" srcId="{40C88A0E-4330-4E4A-A3D4-0259D0E900E2}" destId="{38536734-C9F2-4E72-A0C2-805BED759EFA}" srcOrd="4" destOrd="0" presId="urn:microsoft.com/office/officeart/2005/8/layout/hierarchy3"/>
    <dgm:cxn modelId="{B2117D0D-F20F-44F4-A6B5-F1561B19E6FB}" type="presParOf" srcId="{40C88A0E-4330-4E4A-A3D4-0259D0E900E2}" destId="{CA5B1428-C72F-4EB6-A141-8F4770211B95}" srcOrd="5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8D974C-B7AA-4BFC-84D3-118AC7208F7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5AA146-F959-4BD8-8701-266101403A5D}">
      <dgm:prSet phldrT="[Текст]" custT="1"/>
      <dgm:spPr/>
      <dgm:t>
        <a:bodyPr/>
        <a:lstStyle/>
        <a:p>
          <a:r>
            <a:rPr lang="ru-RU" sz="1600" dirty="0" smtClean="0"/>
            <a:t>Физическая культура и спорт                               2,2 млн. руб.                   (+ 1,3 млн. руб.)</a:t>
          </a:r>
          <a:endParaRPr lang="ru-RU" sz="1600" dirty="0"/>
        </a:p>
      </dgm:t>
    </dgm:pt>
    <dgm:pt modelId="{2A3D7BFD-BE50-4D51-90F7-FFFC4EE673E5}" type="parTrans" cxnId="{2AA8F9C0-8EE0-40F4-B4D0-874D0D0AAE8D}">
      <dgm:prSet/>
      <dgm:spPr/>
      <dgm:t>
        <a:bodyPr/>
        <a:lstStyle/>
        <a:p>
          <a:endParaRPr lang="ru-RU"/>
        </a:p>
      </dgm:t>
    </dgm:pt>
    <dgm:pt modelId="{F1C00855-8324-455D-8FD2-AB627076C9A5}" type="sibTrans" cxnId="{2AA8F9C0-8EE0-40F4-B4D0-874D0D0AAE8D}">
      <dgm:prSet/>
      <dgm:spPr/>
      <dgm:t>
        <a:bodyPr/>
        <a:lstStyle/>
        <a:p>
          <a:endParaRPr lang="ru-RU"/>
        </a:p>
      </dgm:t>
    </dgm:pt>
    <dgm:pt modelId="{DC55EFA2-4A58-4B9C-B4FE-DACD44ADE62F}">
      <dgm:prSet phldrT="[Текст]" custT="1"/>
      <dgm:spPr/>
      <dgm:t>
        <a:bodyPr/>
        <a:lstStyle/>
        <a:p>
          <a:r>
            <a:rPr lang="ru-RU" sz="1200" dirty="0" smtClean="0"/>
            <a:t>Расходы на спортивные мероприятия Комитета по делам молодежи                 2,2 млн. руб.                       (+ 1,3 млн. руб.)</a:t>
          </a:r>
          <a:endParaRPr lang="ru-RU" sz="1200" dirty="0"/>
        </a:p>
      </dgm:t>
    </dgm:pt>
    <dgm:pt modelId="{D6710ABB-DF50-4053-8BA5-C36731DEA2BB}" type="parTrans" cxnId="{27784EB9-7F27-4051-B86A-FDE4D758FCC1}">
      <dgm:prSet/>
      <dgm:spPr/>
      <dgm:t>
        <a:bodyPr/>
        <a:lstStyle/>
        <a:p>
          <a:endParaRPr lang="ru-RU"/>
        </a:p>
      </dgm:t>
    </dgm:pt>
    <dgm:pt modelId="{31A318F1-200E-4ED4-9B89-D444FEF5C936}" type="sibTrans" cxnId="{27784EB9-7F27-4051-B86A-FDE4D758FCC1}">
      <dgm:prSet/>
      <dgm:spPr/>
      <dgm:t>
        <a:bodyPr/>
        <a:lstStyle/>
        <a:p>
          <a:endParaRPr lang="ru-RU"/>
        </a:p>
      </dgm:t>
    </dgm:pt>
    <dgm:pt modelId="{7C41F072-94C3-4C68-A0E4-51C2522A3B7E}" type="pres">
      <dgm:prSet presAssocID="{D68D974C-B7AA-4BFC-84D3-118AC7208F7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EB0C188-3211-4ADA-9666-F09391C6077E}" type="pres">
      <dgm:prSet presAssocID="{DF5AA146-F959-4BD8-8701-266101403A5D}" presName="root" presStyleCnt="0"/>
      <dgm:spPr/>
    </dgm:pt>
    <dgm:pt modelId="{D1A1E811-513C-465C-AF17-FB6DF1BE590D}" type="pres">
      <dgm:prSet presAssocID="{DF5AA146-F959-4BD8-8701-266101403A5D}" presName="rootComposite" presStyleCnt="0"/>
      <dgm:spPr/>
    </dgm:pt>
    <dgm:pt modelId="{C6E13F5B-1CB1-4DB0-B45F-86794371E16C}" type="pres">
      <dgm:prSet presAssocID="{DF5AA146-F959-4BD8-8701-266101403A5D}" presName="rootText" presStyleLbl="node1" presStyleIdx="0" presStyleCnt="1" custScaleX="94760" custScaleY="82835"/>
      <dgm:spPr/>
      <dgm:t>
        <a:bodyPr/>
        <a:lstStyle/>
        <a:p>
          <a:endParaRPr lang="ru-RU"/>
        </a:p>
      </dgm:t>
    </dgm:pt>
    <dgm:pt modelId="{06A20EAA-682E-4469-B125-FC1F6D9C3CAA}" type="pres">
      <dgm:prSet presAssocID="{DF5AA146-F959-4BD8-8701-266101403A5D}" presName="rootConnector" presStyleLbl="node1" presStyleIdx="0" presStyleCnt="1"/>
      <dgm:spPr/>
      <dgm:t>
        <a:bodyPr/>
        <a:lstStyle/>
        <a:p>
          <a:endParaRPr lang="ru-RU"/>
        </a:p>
      </dgm:t>
    </dgm:pt>
    <dgm:pt modelId="{40C88A0E-4330-4E4A-A3D4-0259D0E900E2}" type="pres">
      <dgm:prSet presAssocID="{DF5AA146-F959-4BD8-8701-266101403A5D}" presName="childShape" presStyleCnt="0"/>
      <dgm:spPr/>
    </dgm:pt>
    <dgm:pt modelId="{23C7AF2D-5514-47CD-A59C-9F136565EA8E}" type="pres">
      <dgm:prSet presAssocID="{D6710ABB-DF50-4053-8BA5-C36731DEA2BB}" presName="Name13" presStyleLbl="parChTrans1D2" presStyleIdx="0" presStyleCnt="1"/>
      <dgm:spPr/>
      <dgm:t>
        <a:bodyPr/>
        <a:lstStyle/>
        <a:p>
          <a:endParaRPr lang="ru-RU"/>
        </a:p>
      </dgm:t>
    </dgm:pt>
    <dgm:pt modelId="{56396CC8-F3C1-4A74-9098-0D23D1CB5322}" type="pres">
      <dgm:prSet presAssocID="{DC55EFA2-4A58-4B9C-B4FE-DACD44ADE62F}" presName="childText" presStyleLbl="bgAcc1" presStyleIdx="0" presStyleCnt="1" custScaleX="96559" custScaleY="80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2F357D-F58E-4836-AB44-3AE9CA774DB2}" type="presOf" srcId="{D6710ABB-DF50-4053-8BA5-C36731DEA2BB}" destId="{23C7AF2D-5514-47CD-A59C-9F136565EA8E}" srcOrd="0" destOrd="0" presId="urn:microsoft.com/office/officeart/2005/8/layout/hierarchy3"/>
    <dgm:cxn modelId="{0E76F45D-3F8A-4C62-8A61-67865D0ACFAB}" type="presOf" srcId="{DC55EFA2-4A58-4B9C-B4FE-DACD44ADE62F}" destId="{56396CC8-F3C1-4A74-9098-0D23D1CB5322}" srcOrd="0" destOrd="0" presId="urn:microsoft.com/office/officeart/2005/8/layout/hierarchy3"/>
    <dgm:cxn modelId="{94CCD321-8B7E-477E-9EE8-848648ECC804}" type="presOf" srcId="{D68D974C-B7AA-4BFC-84D3-118AC7208F78}" destId="{7C41F072-94C3-4C68-A0E4-51C2522A3B7E}" srcOrd="0" destOrd="0" presId="urn:microsoft.com/office/officeart/2005/8/layout/hierarchy3"/>
    <dgm:cxn modelId="{DF3BFB31-80EB-4CE2-B321-702FF9514AA7}" type="presOf" srcId="{DF5AA146-F959-4BD8-8701-266101403A5D}" destId="{C6E13F5B-1CB1-4DB0-B45F-86794371E16C}" srcOrd="0" destOrd="0" presId="urn:microsoft.com/office/officeart/2005/8/layout/hierarchy3"/>
    <dgm:cxn modelId="{2AA8F9C0-8EE0-40F4-B4D0-874D0D0AAE8D}" srcId="{D68D974C-B7AA-4BFC-84D3-118AC7208F78}" destId="{DF5AA146-F959-4BD8-8701-266101403A5D}" srcOrd="0" destOrd="0" parTransId="{2A3D7BFD-BE50-4D51-90F7-FFFC4EE673E5}" sibTransId="{F1C00855-8324-455D-8FD2-AB627076C9A5}"/>
    <dgm:cxn modelId="{3A240B91-275E-46B6-8F5A-B5D3758A7D5A}" type="presOf" srcId="{DF5AA146-F959-4BD8-8701-266101403A5D}" destId="{06A20EAA-682E-4469-B125-FC1F6D9C3CAA}" srcOrd="1" destOrd="0" presId="urn:microsoft.com/office/officeart/2005/8/layout/hierarchy3"/>
    <dgm:cxn modelId="{27784EB9-7F27-4051-B86A-FDE4D758FCC1}" srcId="{DF5AA146-F959-4BD8-8701-266101403A5D}" destId="{DC55EFA2-4A58-4B9C-B4FE-DACD44ADE62F}" srcOrd="0" destOrd="0" parTransId="{D6710ABB-DF50-4053-8BA5-C36731DEA2BB}" sibTransId="{31A318F1-200E-4ED4-9B89-D444FEF5C936}"/>
    <dgm:cxn modelId="{E71B797E-58F6-46F1-B1E4-E197C4B8EA44}" type="presParOf" srcId="{7C41F072-94C3-4C68-A0E4-51C2522A3B7E}" destId="{CEB0C188-3211-4ADA-9666-F09391C6077E}" srcOrd="0" destOrd="0" presId="urn:microsoft.com/office/officeart/2005/8/layout/hierarchy3"/>
    <dgm:cxn modelId="{8F9B9411-87C8-4A6D-9A84-1365E08A792F}" type="presParOf" srcId="{CEB0C188-3211-4ADA-9666-F09391C6077E}" destId="{D1A1E811-513C-465C-AF17-FB6DF1BE590D}" srcOrd="0" destOrd="0" presId="urn:microsoft.com/office/officeart/2005/8/layout/hierarchy3"/>
    <dgm:cxn modelId="{712A528B-0FEA-4D36-9D21-8EB311699C21}" type="presParOf" srcId="{D1A1E811-513C-465C-AF17-FB6DF1BE590D}" destId="{C6E13F5B-1CB1-4DB0-B45F-86794371E16C}" srcOrd="0" destOrd="0" presId="urn:microsoft.com/office/officeart/2005/8/layout/hierarchy3"/>
    <dgm:cxn modelId="{DD2C5C76-D5E0-4EEB-8577-ED4819BC4007}" type="presParOf" srcId="{D1A1E811-513C-465C-AF17-FB6DF1BE590D}" destId="{06A20EAA-682E-4469-B125-FC1F6D9C3CAA}" srcOrd="1" destOrd="0" presId="urn:microsoft.com/office/officeart/2005/8/layout/hierarchy3"/>
    <dgm:cxn modelId="{3687656C-1E3D-4BEC-9005-2A8A76BD3397}" type="presParOf" srcId="{CEB0C188-3211-4ADA-9666-F09391C6077E}" destId="{40C88A0E-4330-4E4A-A3D4-0259D0E900E2}" srcOrd="1" destOrd="0" presId="urn:microsoft.com/office/officeart/2005/8/layout/hierarchy3"/>
    <dgm:cxn modelId="{23912D23-A9AB-48C5-A91A-88C6415BF8B0}" type="presParOf" srcId="{40C88A0E-4330-4E4A-A3D4-0259D0E900E2}" destId="{23C7AF2D-5514-47CD-A59C-9F136565EA8E}" srcOrd="0" destOrd="0" presId="urn:microsoft.com/office/officeart/2005/8/layout/hierarchy3"/>
    <dgm:cxn modelId="{CBCB3A4A-7A6C-45EB-B303-E0CE979F8794}" type="presParOf" srcId="{40C88A0E-4330-4E4A-A3D4-0259D0E900E2}" destId="{56396CC8-F3C1-4A74-9098-0D23D1CB5322}" srcOrd="1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24C9C3-7B0D-4293-BAFA-D9C07CB47984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A854D8-8D7F-4713-B740-D11BD5786D9C}">
      <dgm:prSet phldrT="[Текст]" custT="1"/>
      <dgm:spPr>
        <a:solidFill>
          <a:schemeClr val="tx2">
            <a:lumMod val="40000"/>
            <a:lumOff val="60000"/>
          </a:schemeClr>
        </a:solidFill>
        <a:scene3d>
          <a:camera prst="orthographicFront"/>
          <a:lightRig rig="balanced" dir="t"/>
        </a:scene3d>
        <a:sp3d>
          <a:bevelT/>
          <a:bevelB/>
        </a:sp3d>
      </dgm:spPr>
      <dgm:t>
        <a:bodyPr/>
        <a:lstStyle/>
        <a:p>
          <a:r>
            <a:rPr lang="ru-RU" sz="1400" b="1" i="0" dirty="0" smtClean="0">
              <a:solidFill>
                <a:srgbClr val="002060"/>
              </a:solidFill>
            </a:rPr>
            <a:t>Социальное обеспечение населения</a:t>
          </a:r>
          <a:endParaRPr lang="ru-RU" sz="1400" b="1" i="0" dirty="0">
            <a:solidFill>
              <a:srgbClr val="002060"/>
            </a:solidFill>
          </a:endParaRPr>
        </a:p>
      </dgm:t>
    </dgm:pt>
    <dgm:pt modelId="{4C182495-518D-4D7F-B267-40EE8D5A9A2E}" type="parTrans" cxnId="{1E8164EB-5353-4246-82B7-36E4FE7D7739}">
      <dgm:prSet/>
      <dgm:spPr/>
      <dgm:t>
        <a:bodyPr/>
        <a:lstStyle/>
        <a:p>
          <a:endParaRPr lang="ru-RU"/>
        </a:p>
      </dgm:t>
    </dgm:pt>
    <dgm:pt modelId="{1604E2AF-3427-4185-B2E9-F570952BFFE5}" type="sibTrans" cxnId="{1E8164EB-5353-4246-82B7-36E4FE7D7739}">
      <dgm:prSet/>
      <dgm:spPr/>
      <dgm:t>
        <a:bodyPr/>
        <a:lstStyle/>
        <a:p>
          <a:endParaRPr lang="ru-RU"/>
        </a:p>
      </dgm:t>
    </dgm:pt>
    <dgm:pt modelId="{9A96FAEF-1B70-4641-AFF5-1FAB8B72F134}">
      <dgm:prSet phldrT="[Текст]" custT="1"/>
      <dgm:spPr>
        <a:solidFill>
          <a:schemeClr val="tx2">
            <a:lumMod val="40000"/>
            <a:lumOff val="60000"/>
          </a:schemeClr>
        </a:solidFill>
        <a:scene3d>
          <a:camera prst="orthographicFront"/>
          <a:lightRig rig="balanced" dir="t"/>
        </a:scene3d>
        <a:sp3d>
          <a:bevelT/>
          <a:bevelB/>
        </a:sp3d>
      </dgm:spPr>
      <dgm:t>
        <a:bodyPr/>
        <a:lstStyle/>
        <a:p>
          <a:r>
            <a:rPr lang="ru-RU" sz="1400" i="0" dirty="0" smtClean="0">
              <a:solidFill>
                <a:srgbClr val="002060"/>
              </a:solidFill>
            </a:rPr>
            <a:t>260,0 – возмещение стоимости коммунальных услуг почетным гражданам района;</a:t>
          </a:r>
          <a:endParaRPr lang="ru-RU" sz="1400" i="0" dirty="0">
            <a:solidFill>
              <a:srgbClr val="002060"/>
            </a:solidFill>
          </a:endParaRPr>
        </a:p>
      </dgm:t>
    </dgm:pt>
    <dgm:pt modelId="{F93B6EE3-51D1-438A-B231-EF79BFBF6EF6}" type="parTrans" cxnId="{C43B553A-5542-48E4-85C0-59C53FDC4BD7}">
      <dgm:prSet/>
      <dgm:spPr/>
      <dgm:t>
        <a:bodyPr/>
        <a:lstStyle/>
        <a:p>
          <a:endParaRPr lang="ru-RU"/>
        </a:p>
      </dgm:t>
    </dgm:pt>
    <dgm:pt modelId="{DC12DBB2-3822-4F7F-A638-15F8757D0C1F}" type="sibTrans" cxnId="{C43B553A-5542-48E4-85C0-59C53FDC4BD7}">
      <dgm:prSet/>
      <dgm:spPr/>
      <dgm:t>
        <a:bodyPr/>
        <a:lstStyle/>
        <a:p>
          <a:endParaRPr lang="ru-RU"/>
        </a:p>
      </dgm:t>
    </dgm:pt>
    <dgm:pt modelId="{F2303DA0-42AB-4B0C-8E1F-F6D3D881F6A9}">
      <dgm:prSet phldrT="[Текст]" custT="1"/>
      <dgm:spPr>
        <a:solidFill>
          <a:schemeClr val="tx2">
            <a:lumMod val="40000"/>
            <a:lumOff val="60000"/>
          </a:schemeClr>
        </a:solidFill>
        <a:scene3d>
          <a:camera prst="orthographicFront"/>
          <a:lightRig rig="balanced" dir="t"/>
        </a:scene3d>
        <a:sp3d>
          <a:bevelT/>
          <a:bevelB/>
        </a:sp3d>
      </dgm:spPr>
      <dgm:t>
        <a:bodyPr/>
        <a:lstStyle/>
        <a:p>
          <a:r>
            <a:rPr lang="ru-RU" sz="1400" i="0" dirty="0" smtClean="0">
              <a:solidFill>
                <a:srgbClr val="002060"/>
              </a:solidFill>
            </a:rPr>
            <a:t>250,0 – оказание материальной помощи гражданам, пострадавшим в результате ЧС</a:t>
          </a:r>
          <a:r>
            <a:rPr lang="ru-RU" sz="1100" dirty="0" smtClean="0">
              <a:solidFill>
                <a:srgbClr val="002060"/>
              </a:solidFill>
            </a:rPr>
            <a:t>.</a:t>
          </a:r>
          <a:endParaRPr lang="ru-RU" sz="1100" dirty="0">
            <a:solidFill>
              <a:srgbClr val="002060"/>
            </a:solidFill>
          </a:endParaRPr>
        </a:p>
      </dgm:t>
    </dgm:pt>
    <dgm:pt modelId="{E2B68D48-5E5E-4266-B70D-34CA9203AAAB}" type="parTrans" cxnId="{03BC47BA-77D0-4827-A417-FAA83B63BBE7}">
      <dgm:prSet/>
      <dgm:spPr/>
      <dgm:t>
        <a:bodyPr/>
        <a:lstStyle/>
        <a:p>
          <a:endParaRPr lang="ru-RU"/>
        </a:p>
      </dgm:t>
    </dgm:pt>
    <dgm:pt modelId="{DF91630E-90F5-4D44-A25C-7462F884CF8C}" type="sibTrans" cxnId="{03BC47BA-77D0-4827-A417-FAA83B63BBE7}">
      <dgm:prSet/>
      <dgm:spPr/>
      <dgm:t>
        <a:bodyPr/>
        <a:lstStyle/>
        <a:p>
          <a:endParaRPr lang="ru-RU"/>
        </a:p>
      </dgm:t>
    </dgm:pt>
    <dgm:pt modelId="{DA933D89-64BE-4D10-9AE7-D5D7C1D493D8}">
      <dgm:prSet phldrT="[Текст]" custT="1"/>
      <dgm:spPr>
        <a:solidFill>
          <a:schemeClr val="tx2">
            <a:lumMod val="40000"/>
            <a:lumOff val="60000"/>
            <a:alpha val="75000"/>
          </a:schemeClr>
        </a:solidFill>
        <a:scene3d>
          <a:camera prst="orthographicFront"/>
          <a:lightRig rig="balanced" dir="t"/>
        </a:scene3d>
        <a:sp3d>
          <a:bevelT/>
          <a:bevelB/>
        </a:sp3d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Охрана семьи и детства</a:t>
          </a:r>
          <a:endParaRPr lang="ru-RU" sz="1400" b="1" dirty="0">
            <a:solidFill>
              <a:srgbClr val="002060"/>
            </a:solidFill>
          </a:endParaRPr>
        </a:p>
      </dgm:t>
    </dgm:pt>
    <dgm:pt modelId="{6B34DA8D-4441-44C3-BDAF-47D89C4F8BDE}" type="parTrans" cxnId="{4866858E-8795-4294-900B-391BC41AE5B2}">
      <dgm:prSet/>
      <dgm:spPr/>
      <dgm:t>
        <a:bodyPr/>
        <a:lstStyle/>
        <a:p>
          <a:endParaRPr lang="ru-RU"/>
        </a:p>
      </dgm:t>
    </dgm:pt>
    <dgm:pt modelId="{79181913-70DE-406B-AC8D-B0F37816E185}" type="sibTrans" cxnId="{4866858E-8795-4294-900B-391BC41AE5B2}">
      <dgm:prSet/>
      <dgm:spPr/>
      <dgm:t>
        <a:bodyPr/>
        <a:lstStyle/>
        <a:p>
          <a:endParaRPr lang="ru-RU"/>
        </a:p>
      </dgm:t>
    </dgm:pt>
    <dgm:pt modelId="{E315C907-4C1B-4707-AE72-B7D03EC1F59C}">
      <dgm:prSet phldrT="[Текст]" custT="1"/>
      <dgm:spPr>
        <a:solidFill>
          <a:schemeClr val="tx2">
            <a:lumMod val="40000"/>
            <a:lumOff val="60000"/>
            <a:alpha val="75000"/>
          </a:schemeClr>
        </a:solidFill>
        <a:scene3d>
          <a:camera prst="orthographicFront"/>
          <a:lightRig rig="balanced" dir="t"/>
        </a:scene3d>
        <a:sp3d>
          <a:bevelT/>
          <a:bevelB/>
        </a:sp3d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4 351,1 – меры социальной поддержки опекунам на содержание подопечных детей;</a:t>
          </a:r>
          <a:endParaRPr lang="ru-RU" sz="1400" dirty="0">
            <a:solidFill>
              <a:srgbClr val="002060"/>
            </a:solidFill>
          </a:endParaRPr>
        </a:p>
      </dgm:t>
    </dgm:pt>
    <dgm:pt modelId="{154CC432-E4B2-4CE3-A918-E01B841C0015}" type="parTrans" cxnId="{7934BF49-E202-4E1F-AECD-F79383B580B9}">
      <dgm:prSet/>
      <dgm:spPr/>
      <dgm:t>
        <a:bodyPr/>
        <a:lstStyle/>
        <a:p>
          <a:endParaRPr lang="ru-RU"/>
        </a:p>
      </dgm:t>
    </dgm:pt>
    <dgm:pt modelId="{10E46698-C099-40C7-A846-62B0D5D7061C}" type="sibTrans" cxnId="{7934BF49-E202-4E1F-AECD-F79383B580B9}">
      <dgm:prSet/>
      <dgm:spPr/>
      <dgm:t>
        <a:bodyPr/>
        <a:lstStyle/>
        <a:p>
          <a:endParaRPr lang="ru-RU"/>
        </a:p>
      </dgm:t>
    </dgm:pt>
    <dgm:pt modelId="{6CF48184-BDD2-4C7A-82D0-1357A36DEB1D}">
      <dgm:prSet phldrT="[Текст]" custT="1"/>
      <dgm:spPr>
        <a:solidFill>
          <a:schemeClr val="tx2">
            <a:lumMod val="40000"/>
            <a:lumOff val="60000"/>
            <a:alpha val="75000"/>
          </a:schemeClr>
        </a:solidFill>
        <a:scene3d>
          <a:camera prst="orthographicFront"/>
          <a:lightRig rig="balanced" dir="t"/>
        </a:scene3d>
        <a:sp3d>
          <a:bevelT/>
          <a:bevelB/>
        </a:sp3d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5 065,7– расходы на предоставление мер социальной поддержки приемным родителям;</a:t>
          </a:r>
          <a:endParaRPr lang="ru-RU" sz="1400" dirty="0">
            <a:solidFill>
              <a:srgbClr val="002060"/>
            </a:solidFill>
          </a:endParaRPr>
        </a:p>
      </dgm:t>
    </dgm:pt>
    <dgm:pt modelId="{2E42D071-043F-4F6B-BC9D-C6CAE478E61F}" type="parTrans" cxnId="{74604C4C-7DF6-4EFF-8F8D-DDCE30EAC1F6}">
      <dgm:prSet/>
      <dgm:spPr/>
      <dgm:t>
        <a:bodyPr/>
        <a:lstStyle/>
        <a:p>
          <a:endParaRPr lang="ru-RU"/>
        </a:p>
      </dgm:t>
    </dgm:pt>
    <dgm:pt modelId="{CDF9B80A-2F50-42C9-848C-FEA208033CA2}" type="sibTrans" cxnId="{74604C4C-7DF6-4EFF-8F8D-DDCE30EAC1F6}">
      <dgm:prSet/>
      <dgm:spPr/>
      <dgm:t>
        <a:bodyPr/>
        <a:lstStyle/>
        <a:p>
          <a:endParaRPr lang="ru-RU"/>
        </a:p>
      </dgm:t>
    </dgm:pt>
    <dgm:pt modelId="{48FF2BF8-7A4E-4FE5-9FD2-5B5B32EC87FF}">
      <dgm:prSet phldrT="[Текст]" custT="1"/>
      <dgm:spPr>
        <a:solidFill>
          <a:schemeClr val="tx2">
            <a:lumMod val="40000"/>
            <a:lumOff val="60000"/>
            <a:alpha val="61000"/>
          </a:schemeClr>
        </a:solidFill>
        <a:scene3d>
          <a:camera prst="orthographicFront"/>
          <a:lightRig rig="balanced" dir="t"/>
        </a:scene3d>
        <a:sp3d>
          <a:bevelT/>
          <a:bevelB/>
        </a:sp3d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Пенсионное обеспечение</a:t>
          </a:r>
          <a:endParaRPr lang="ru-RU" sz="1400" b="1" dirty="0">
            <a:solidFill>
              <a:srgbClr val="002060"/>
            </a:solidFill>
          </a:endParaRPr>
        </a:p>
      </dgm:t>
    </dgm:pt>
    <dgm:pt modelId="{BD616831-64C2-4711-AA97-CBAEC1BFF3BC}" type="parTrans" cxnId="{02AFE370-A885-4CE4-AE3C-C0C3B52367CA}">
      <dgm:prSet/>
      <dgm:spPr/>
      <dgm:t>
        <a:bodyPr/>
        <a:lstStyle/>
        <a:p>
          <a:endParaRPr lang="ru-RU"/>
        </a:p>
      </dgm:t>
    </dgm:pt>
    <dgm:pt modelId="{A8CF245A-02E3-4EEE-9DF9-669B8ABFC412}" type="sibTrans" cxnId="{02AFE370-A885-4CE4-AE3C-C0C3B52367CA}">
      <dgm:prSet/>
      <dgm:spPr/>
      <dgm:t>
        <a:bodyPr/>
        <a:lstStyle/>
        <a:p>
          <a:endParaRPr lang="ru-RU"/>
        </a:p>
      </dgm:t>
    </dgm:pt>
    <dgm:pt modelId="{84B70429-B432-48E5-A039-EC163A20F73D}">
      <dgm:prSet phldrT="[Текст]" custT="1"/>
      <dgm:spPr>
        <a:solidFill>
          <a:schemeClr val="tx2">
            <a:lumMod val="40000"/>
            <a:lumOff val="60000"/>
            <a:alpha val="61000"/>
          </a:schemeClr>
        </a:solidFill>
        <a:scene3d>
          <a:camera prst="orthographicFront"/>
          <a:lightRig rig="balanced" dir="t"/>
        </a:scene3d>
        <a:sp3d>
          <a:bevelT/>
          <a:bevelB/>
        </a:sp3d>
      </dgm:spPr>
      <dgm:t>
        <a:bodyPr/>
        <a:lstStyle/>
        <a:p>
          <a:r>
            <a:rPr lang="ru-RU" sz="1400" b="0" i="0" dirty="0" smtClean="0">
              <a:solidFill>
                <a:srgbClr val="002060"/>
              </a:solidFill>
            </a:rPr>
            <a:t>2 724,2 - ежемесячная доплата к страховой пенсии за выслугу лет муниципальным служащим.</a:t>
          </a:r>
          <a:endParaRPr lang="ru-RU" sz="1100" dirty="0"/>
        </a:p>
      </dgm:t>
    </dgm:pt>
    <dgm:pt modelId="{1F38CBA9-A797-42F6-843D-8483C1967448}" type="parTrans" cxnId="{23ED394C-7011-40ED-A003-917CFD1E196A}">
      <dgm:prSet/>
      <dgm:spPr/>
      <dgm:t>
        <a:bodyPr/>
        <a:lstStyle/>
        <a:p>
          <a:endParaRPr lang="ru-RU"/>
        </a:p>
      </dgm:t>
    </dgm:pt>
    <dgm:pt modelId="{A0101E1F-E235-4D18-950B-B01A6C4F67C4}" type="sibTrans" cxnId="{23ED394C-7011-40ED-A003-917CFD1E196A}">
      <dgm:prSet/>
      <dgm:spPr/>
      <dgm:t>
        <a:bodyPr/>
        <a:lstStyle/>
        <a:p>
          <a:endParaRPr lang="ru-RU"/>
        </a:p>
      </dgm:t>
    </dgm:pt>
    <dgm:pt modelId="{4221C9F8-2885-4761-9D35-CA056B46A6D0}">
      <dgm:prSet phldrT="[Текст]" custT="1"/>
      <dgm:spPr>
        <a:solidFill>
          <a:schemeClr val="tx2">
            <a:lumMod val="40000"/>
            <a:lumOff val="60000"/>
            <a:alpha val="75000"/>
          </a:schemeClr>
        </a:solidFill>
        <a:scene3d>
          <a:camera prst="orthographicFront"/>
          <a:lightRig rig="balanced" dir="t"/>
        </a:scene3d>
        <a:sp3d>
          <a:bevelT/>
          <a:bevelB/>
        </a:sp3d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3 521,7– денежное вознаграждение опекунам;</a:t>
          </a:r>
          <a:endParaRPr lang="ru-RU" sz="1400" dirty="0">
            <a:solidFill>
              <a:srgbClr val="002060"/>
            </a:solidFill>
          </a:endParaRPr>
        </a:p>
      </dgm:t>
    </dgm:pt>
    <dgm:pt modelId="{FB7CA6F5-1681-4BF7-A793-114E06A8435C}" type="parTrans" cxnId="{4C7FCDDE-67A4-4B37-B2E3-3822BC8B2FE6}">
      <dgm:prSet/>
      <dgm:spPr/>
      <dgm:t>
        <a:bodyPr/>
        <a:lstStyle/>
        <a:p>
          <a:endParaRPr lang="ru-RU"/>
        </a:p>
      </dgm:t>
    </dgm:pt>
    <dgm:pt modelId="{7F8F73B3-B405-4318-9509-6F8DB4A02B9F}" type="sibTrans" cxnId="{4C7FCDDE-67A4-4B37-B2E3-3822BC8B2FE6}">
      <dgm:prSet/>
      <dgm:spPr/>
      <dgm:t>
        <a:bodyPr/>
        <a:lstStyle/>
        <a:p>
          <a:endParaRPr lang="ru-RU"/>
        </a:p>
      </dgm:t>
    </dgm:pt>
    <dgm:pt modelId="{2AE6FADA-5CF1-46CB-880C-54385B9F5992}">
      <dgm:prSet phldrT="[Текст]" custT="1"/>
      <dgm:spPr>
        <a:solidFill>
          <a:schemeClr val="tx2">
            <a:lumMod val="40000"/>
            <a:lumOff val="60000"/>
            <a:alpha val="75000"/>
          </a:schemeClr>
        </a:solidFill>
        <a:scene3d>
          <a:camera prst="orthographicFront"/>
          <a:lightRig rig="balanced" dir="t"/>
        </a:scene3d>
        <a:sp3d>
          <a:bevelT/>
          <a:bevelB/>
        </a:sp3d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757,0– компенсация родительской платы за содержание детей в образовательных учреждениях;</a:t>
          </a:r>
          <a:endParaRPr lang="ru-RU" sz="1400" dirty="0">
            <a:solidFill>
              <a:srgbClr val="002060"/>
            </a:solidFill>
          </a:endParaRPr>
        </a:p>
      </dgm:t>
    </dgm:pt>
    <dgm:pt modelId="{DD976693-5CE3-4266-9F21-B8385220C241}" type="parTrans" cxnId="{20963287-8930-47D4-B0FE-99F7B2AD3678}">
      <dgm:prSet/>
      <dgm:spPr/>
      <dgm:t>
        <a:bodyPr/>
        <a:lstStyle/>
        <a:p>
          <a:endParaRPr lang="ru-RU"/>
        </a:p>
      </dgm:t>
    </dgm:pt>
    <dgm:pt modelId="{413225B9-4A2E-43C2-8F38-36F157CBE5FC}" type="sibTrans" cxnId="{20963287-8930-47D4-B0FE-99F7B2AD3678}">
      <dgm:prSet/>
      <dgm:spPr/>
      <dgm:t>
        <a:bodyPr/>
        <a:lstStyle/>
        <a:p>
          <a:endParaRPr lang="ru-RU"/>
        </a:p>
      </dgm:t>
    </dgm:pt>
    <dgm:pt modelId="{9409F038-0C3F-4036-8EBB-4E65DAAE510D}">
      <dgm:prSet phldrT="[Текст]" custT="1"/>
      <dgm:spPr>
        <a:solidFill>
          <a:schemeClr val="tx2">
            <a:lumMod val="40000"/>
            <a:lumOff val="60000"/>
            <a:alpha val="35000"/>
          </a:schemeClr>
        </a:solidFill>
        <a:scene3d>
          <a:camera prst="orthographicFront"/>
          <a:lightRig rig="balanced" dir="t"/>
        </a:scene3d>
        <a:sp3d/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Другие вопросы в области социальной политики</a:t>
          </a:r>
          <a:endParaRPr lang="ru-RU" sz="1400" b="1" dirty="0">
            <a:solidFill>
              <a:srgbClr val="002060"/>
            </a:solidFill>
          </a:endParaRPr>
        </a:p>
      </dgm:t>
    </dgm:pt>
    <dgm:pt modelId="{A23EEF65-D69A-4D9D-8EDA-1B6B59E1BDC7}" type="parTrans" cxnId="{F6291F3B-F548-46A4-B9C2-05CBD57499D2}">
      <dgm:prSet/>
      <dgm:spPr/>
      <dgm:t>
        <a:bodyPr/>
        <a:lstStyle/>
        <a:p>
          <a:endParaRPr lang="ru-RU"/>
        </a:p>
      </dgm:t>
    </dgm:pt>
    <dgm:pt modelId="{AC61B445-4CB1-4D6D-932C-BF222F5213DF}" type="sibTrans" cxnId="{F6291F3B-F548-46A4-B9C2-05CBD57499D2}">
      <dgm:prSet/>
      <dgm:spPr/>
      <dgm:t>
        <a:bodyPr/>
        <a:lstStyle/>
        <a:p>
          <a:endParaRPr lang="ru-RU"/>
        </a:p>
      </dgm:t>
    </dgm:pt>
    <dgm:pt modelId="{B367BC0E-6B50-4B7C-A4B4-176C9EFF024B}">
      <dgm:prSet phldrT="[Текст]" custT="1"/>
      <dgm:spPr>
        <a:solidFill>
          <a:schemeClr val="tx2">
            <a:lumMod val="40000"/>
            <a:lumOff val="60000"/>
            <a:alpha val="35000"/>
          </a:schemeClr>
        </a:solidFill>
        <a:scene3d>
          <a:camera prst="orthographicFront"/>
          <a:lightRig rig="balanced" dir="t"/>
        </a:scene3d>
        <a:sp3d/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300,0 – мероприятия для граждан пожилого возраста;</a:t>
          </a:r>
          <a:endParaRPr lang="ru-RU" sz="1400" dirty="0">
            <a:solidFill>
              <a:srgbClr val="002060"/>
            </a:solidFill>
          </a:endParaRPr>
        </a:p>
      </dgm:t>
    </dgm:pt>
    <dgm:pt modelId="{A50BF1F5-1218-4346-8E8A-221F0962696F}" type="parTrans" cxnId="{C8875237-D7B1-4F3A-A1DF-B3F8CB9C8649}">
      <dgm:prSet/>
      <dgm:spPr/>
      <dgm:t>
        <a:bodyPr/>
        <a:lstStyle/>
        <a:p>
          <a:endParaRPr lang="ru-RU"/>
        </a:p>
      </dgm:t>
    </dgm:pt>
    <dgm:pt modelId="{EF602D09-44D2-4683-9EE1-79F0D8A57EA5}" type="sibTrans" cxnId="{C8875237-D7B1-4F3A-A1DF-B3F8CB9C8649}">
      <dgm:prSet/>
      <dgm:spPr/>
      <dgm:t>
        <a:bodyPr/>
        <a:lstStyle/>
        <a:p>
          <a:endParaRPr lang="ru-RU"/>
        </a:p>
      </dgm:t>
    </dgm:pt>
    <dgm:pt modelId="{5ED807CC-7AFF-4520-BF94-7BCF5AB5DAA4}">
      <dgm:prSet phldrT="[Текст]" custT="1"/>
      <dgm:spPr>
        <a:solidFill>
          <a:schemeClr val="tx2">
            <a:lumMod val="40000"/>
            <a:lumOff val="60000"/>
            <a:alpha val="35000"/>
          </a:schemeClr>
        </a:solidFill>
        <a:scene3d>
          <a:camera prst="orthographicFront"/>
          <a:lightRig rig="balanced" dir="t"/>
        </a:scene3d>
        <a:sp3d/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1 880,9 – обеспечение деятельности органа по опеке и попечительству над несовершеннолетними;</a:t>
          </a:r>
          <a:endParaRPr lang="ru-RU" sz="1400" dirty="0">
            <a:solidFill>
              <a:srgbClr val="002060"/>
            </a:solidFill>
          </a:endParaRPr>
        </a:p>
      </dgm:t>
    </dgm:pt>
    <dgm:pt modelId="{F6C69156-CC37-42EB-A1AF-7B35AAF21A04}" type="parTrans" cxnId="{7D1819F6-2718-45A5-934D-5E3EB6B07861}">
      <dgm:prSet/>
      <dgm:spPr/>
      <dgm:t>
        <a:bodyPr/>
        <a:lstStyle/>
        <a:p>
          <a:endParaRPr lang="ru-RU"/>
        </a:p>
      </dgm:t>
    </dgm:pt>
    <dgm:pt modelId="{9C66048D-BB82-4B89-88F2-0AD196EACD7E}" type="sibTrans" cxnId="{7D1819F6-2718-45A5-934D-5E3EB6B07861}">
      <dgm:prSet/>
      <dgm:spPr/>
      <dgm:t>
        <a:bodyPr/>
        <a:lstStyle/>
        <a:p>
          <a:endParaRPr lang="ru-RU"/>
        </a:p>
      </dgm:t>
    </dgm:pt>
    <dgm:pt modelId="{ACEB2741-7CF0-4E49-BA45-3C22B94FF11B}">
      <dgm:prSet phldrT="[Текст]" custT="1"/>
      <dgm:spPr>
        <a:solidFill>
          <a:schemeClr val="tx2">
            <a:lumMod val="40000"/>
            <a:lumOff val="60000"/>
            <a:alpha val="35000"/>
          </a:schemeClr>
        </a:solidFill>
        <a:scene3d>
          <a:camera prst="orthographicFront"/>
          <a:lightRig rig="balanced" dir="t"/>
        </a:scene3d>
        <a:sp3d/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649,6 – обеспечение деятельности муниципальной комиссии по делам несовершеннолетних и защите их прав;</a:t>
          </a:r>
          <a:endParaRPr lang="ru-RU" sz="1400" dirty="0">
            <a:solidFill>
              <a:srgbClr val="002060"/>
            </a:solidFill>
          </a:endParaRPr>
        </a:p>
      </dgm:t>
    </dgm:pt>
    <dgm:pt modelId="{DED7D223-FF2D-4C16-A549-4FC1227E0DCB}" type="parTrans" cxnId="{361916C4-7A10-4FCB-BAD2-6E96CDEB8C71}">
      <dgm:prSet/>
      <dgm:spPr/>
      <dgm:t>
        <a:bodyPr/>
        <a:lstStyle/>
        <a:p>
          <a:endParaRPr lang="ru-RU"/>
        </a:p>
      </dgm:t>
    </dgm:pt>
    <dgm:pt modelId="{89B9A8FF-F230-48ED-9116-785EFC6BAA90}" type="sibTrans" cxnId="{361916C4-7A10-4FCB-BAD2-6E96CDEB8C71}">
      <dgm:prSet/>
      <dgm:spPr/>
      <dgm:t>
        <a:bodyPr/>
        <a:lstStyle/>
        <a:p>
          <a:endParaRPr lang="ru-RU"/>
        </a:p>
      </dgm:t>
    </dgm:pt>
    <dgm:pt modelId="{68B3A83A-F789-4282-874B-A79563147571}">
      <dgm:prSet phldrT="[Текст]" custT="1"/>
      <dgm:spPr>
        <a:solidFill>
          <a:schemeClr val="tx2">
            <a:lumMod val="40000"/>
            <a:lumOff val="60000"/>
            <a:alpha val="75000"/>
          </a:schemeClr>
        </a:solidFill>
        <a:scene3d>
          <a:camera prst="orthographicFront"/>
          <a:lightRig rig="balanced" dir="t"/>
        </a:scene3d>
        <a:sp3d>
          <a:bevelT/>
          <a:bevelB/>
        </a:sp3d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1,6 - меры социальной поддержки членам семей мобилизованных.</a:t>
          </a:r>
          <a:endParaRPr lang="ru-RU" sz="1400" dirty="0">
            <a:solidFill>
              <a:srgbClr val="002060"/>
            </a:solidFill>
          </a:endParaRPr>
        </a:p>
      </dgm:t>
    </dgm:pt>
    <dgm:pt modelId="{BFBBF971-6B38-4BD8-B9BD-3FEC3B1431B0}" type="parTrans" cxnId="{4F5F9000-9C25-43C9-94B9-D8127A410F71}">
      <dgm:prSet/>
      <dgm:spPr/>
      <dgm:t>
        <a:bodyPr/>
        <a:lstStyle/>
        <a:p>
          <a:endParaRPr lang="ru-RU"/>
        </a:p>
      </dgm:t>
    </dgm:pt>
    <dgm:pt modelId="{04CF6863-54FC-42D8-9900-2B2CC6784DC2}" type="sibTrans" cxnId="{4F5F9000-9C25-43C9-94B9-D8127A410F71}">
      <dgm:prSet/>
      <dgm:spPr/>
      <dgm:t>
        <a:bodyPr/>
        <a:lstStyle/>
        <a:p>
          <a:endParaRPr lang="ru-RU"/>
        </a:p>
      </dgm:t>
    </dgm:pt>
    <dgm:pt modelId="{C52006FC-752F-47A4-90BA-96F4AD60A06A}">
      <dgm:prSet phldrT="[Текст]" custT="1"/>
      <dgm:spPr>
        <a:solidFill>
          <a:schemeClr val="tx2">
            <a:lumMod val="40000"/>
            <a:lumOff val="60000"/>
            <a:alpha val="35000"/>
          </a:schemeClr>
        </a:solidFill>
        <a:scene3d>
          <a:camera prst="orthographicFront"/>
          <a:lightRig rig="balanced" dir="t"/>
        </a:scene3d>
        <a:sp3d/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 20,0 – оказание финансовой поддержки социально-ориентированным некоммерческим организациям.</a:t>
          </a:r>
          <a:endParaRPr lang="ru-RU" sz="1400" dirty="0">
            <a:solidFill>
              <a:srgbClr val="002060"/>
            </a:solidFill>
          </a:endParaRPr>
        </a:p>
      </dgm:t>
    </dgm:pt>
    <dgm:pt modelId="{8EE92FE2-D83B-4276-B313-5C6817E9365B}" type="parTrans" cxnId="{B4746776-3993-41EB-8F02-8D59BF092270}">
      <dgm:prSet/>
      <dgm:spPr/>
      <dgm:t>
        <a:bodyPr/>
        <a:lstStyle/>
        <a:p>
          <a:endParaRPr lang="ru-RU"/>
        </a:p>
      </dgm:t>
    </dgm:pt>
    <dgm:pt modelId="{0B74FA8B-81EA-44A1-AA6B-9319A32BB32F}" type="sibTrans" cxnId="{B4746776-3993-41EB-8F02-8D59BF092270}">
      <dgm:prSet/>
      <dgm:spPr/>
      <dgm:t>
        <a:bodyPr/>
        <a:lstStyle/>
        <a:p>
          <a:endParaRPr lang="ru-RU"/>
        </a:p>
      </dgm:t>
    </dgm:pt>
    <dgm:pt modelId="{D7527EED-185D-47FC-ACE5-D44CFCD6A522}" type="pres">
      <dgm:prSet presAssocID="{9E24C9C3-7B0D-4293-BAFA-D9C07CB4798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A41ECA-B004-4ABE-881D-F1E7C495D8A1}" type="pres">
      <dgm:prSet presAssocID="{ECA854D8-8D7F-4713-B740-D11BD5786D9C}" presName="comp" presStyleCnt="0"/>
      <dgm:spPr/>
    </dgm:pt>
    <dgm:pt modelId="{87825596-99EC-42A2-BF0E-B84128DF9FA8}" type="pres">
      <dgm:prSet presAssocID="{ECA854D8-8D7F-4713-B740-D11BD5786D9C}" presName="box" presStyleLbl="node1" presStyleIdx="0" presStyleCnt="4" custScaleY="132687"/>
      <dgm:spPr/>
      <dgm:t>
        <a:bodyPr/>
        <a:lstStyle/>
        <a:p>
          <a:endParaRPr lang="ru-RU"/>
        </a:p>
      </dgm:t>
    </dgm:pt>
    <dgm:pt modelId="{7A746E17-1B58-444C-A280-33F38138324F}" type="pres">
      <dgm:prSet presAssocID="{ECA854D8-8D7F-4713-B740-D11BD5786D9C}" presName="img" presStyleLbl="fgImgPlace1" presStyleIdx="0" presStyleCnt="4" custScaleX="85515" custScaleY="97169" custLinFactNeighborX="-656" custLinFactNeighborY="288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</dgm:spPr>
      <dgm:t>
        <a:bodyPr/>
        <a:lstStyle/>
        <a:p>
          <a:endParaRPr lang="ru-RU"/>
        </a:p>
      </dgm:t>
    </dgm:pt>
    <dgm:pt modelId="{C231F21B-496C-40A9-96EF-8369D7CDB761}" type="pres">
      <dgm:prSet presAssocID="{ECA854D8-8D7F-4713-B740-D11BD5786D9C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63FAF-6E0A-4CEE-BAF5-40ED9306E4B4}" type="pres">
      <dgm:prSet presAssocID="{1604E2AF-3427-4185-B2E9-F570952BFFE5}" presName="spacer" presStyleCnt="0"/>
      <dgm:spPr/>
    </dgm:pt>
    <dgm:pt modelId="{B4692A6C-C9CD-445A-ADB2-CC2DDAAA400D}" type="pres">
      <dgm:prSet presAssocID="{DA933D89-64BE-4D10-9AE7-D5D7C1D493D8}" presName="comp" presStyleCnt="0"/>
      <dgm:spPr/>
    </dgm:pt>
    <dgm:pt modelId="{AB655F67-2BA1-4AD0-95E0-BB082574FF51}" type="pres">
      <dgm:prSet presAssocID="{DA933D89-64BE-4D10-9AE7-D5D7C1D493D8}" presName="box" presStyleLbl="node1" presStyleIdx="1" presStyleCnt="4" custScaleY="353465" custLinFactNeighborX="165" custLinFactNeighborY="-199"/>
      <dgm:spPr/>
      <dgm:t>
        <a:bodyPr/>
        <a:lstStyle/>
        <a:p>
          <a:endParaRPr lang="ru-RU"/>
        </a:p>
      </dgm:t>
    </dgm:pt>
    <dgm:pt modelId="{87ECE967-24CA-4190-A31B-26E677EB1DF0}" type="pres">
      <dgm:prSet presAssocID="{DA933D89-64BE-4D10-9AE7-D5D7C1D493D8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</dgm:spPr>
      <dgm:t>
        <a:bodyPr/>
        <a:lstStyle/>
        <a:p>
          <a:endParaRPr lang="ru-RU"/>
        </a:p>
      </dgm:t>
    </dgm:pt>
    <dgm:pt modelId="{72D1A3AE-4EAE-4410-9398-41933BE75275}" type="pres">
      <dgm:prSet presAssocID="{DA933D89-64BE-4D10-9AE7-D5D7C1D493D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A4122-E7D0-4892-B0A5-418003DBD4D0}" type="pres">
      <dgm:prSet presAssocID="{79181913-70DE-406B-AC8D-B0F37816E185}" presName="spacer" presStyleCnt="0"/>
      <dgm:spPr/>
    </dgm:pt>
    <dgm:pt modelId="{D9537EEF-251D-4D6E-9BFE-51FFBC53EDAB}" type="pres">
      <dgm:prSet presAssocID="{48FF2BF8-7A4E-4FE5-9FD2-5B5B32EC87FF}" presName="comp" presStyleCnt="0"/>
      <dgm:spPr/>
    </dgm:pt>
    <dgm:pt modelId="{773D21C7-A94A-4FA9-A0D6-0B6E60378D33}" type="pres">
      <dgm:prSet presAssocID="{48FF2BF8-7A4E-4FE5-9FD2-5B5B32EC87FF}" presName="box" presStyleLbl="node1" presStyleIdx="2" presStyleCnt="4" custScaleY="129928" custLinFactNeighborY="-3764"/>
      <dgm:spPr/>
      <dgm:t>
        <a:bodyPr/>
        <a:lstStyle/>
        <a:p>
          <a:endParaRPr lang="ru-RU"/>
        </a:p>
      </dgm:t>
    </dgm:pt>
    <dgm:pt modelId="{D46DCE6A-D252-4FEE-8852-BFEA4BB55D4A}" type="pres">
      <dgm:prSet presAssocID="{48FF2BF8-7A4E-4FE5-9FD2-5B5B32EC87FF}" presName="img" presStyleLbl="fgImgPlace1" presStyleIdx="2" presStyleCnt="4" custLinFactNeighborX="-481" custLinFactNeighborY="-1247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</dgm:spPr>
      <dgm:t>
        <a:bodyPr/>
        <a:lstStyle/>
        <a:p>
          <a:endParaRPr lang="ru-RU"/>
        </a:p>
      </dgm:t>
    </dgm:pt>
    <dgm:pt modelId="{ED7C9D50-67ED-4455-B7A3-430A8F8F01DA}" type="pres">
      <dgm:prSet presAssocID="{48FF2BF8-7A4E-4FE5-9FD2-5B5B32EC87F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131D6-A636-4788-A639-36EA9BDE341C}" type="pres">
      <dgm:prSet presAssocID="{A8CF245A-02E3-4EEE-9DF9-669B8ABFC412}" presName="spacer" presStyleCnt="0"/>
      <dgm:spPr/>
    </dgm:pt>
    <dgm:pt modelId="{E883DAAE-CF14-4F6B-AE5B-A9AC66C21F38}" type="pres">
      <dgm:prSet presAssocID="{9409F038-0C3F-4036-8EBB-4E65DAAE510D}" presName="comp" presStyleCnt="0"/>
      <dgm:spPr/>
    </dgm:pt>
    <dgm:pt modelId="{D34F2EEE-60F6-4553-8ECE-20BE3D1B978D}" type="pres">
      <dgm:prSet presAssocID="{9409F038-0C3F-4036-8EBB-4E65DAAE510D}" presName="box" presStyleLbl="node1" presStyleIdx="3" presStyleCnt="4" custScaleY="336130" custLinFactNeighborY="2934"/>
      <dgm:spPr/>
      <dgm:t>
        <a:bodyPr/>
        <a:lstStyle/>
        <a:p>
          <a:endParaRPr lang="ru-RU"/>
        </a:p>
      </dgm:t>
    </dgm:pt>
    <dgm:pt modelId="{0531C34F-1A58-4B5A-B103-74FCE46E8A8C}" type="pres">
      <dgm:prSet presAssocID="{9409F038-0C3F-4036-8EBB-4E65DAAE510D}" presName="img" presStyleLbl="fgImgPlace1" presStyleIdx="3" presStyleCnt="4" custLinFactNeighborX="-1693" custLinFactNeighborY="-1883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ru-RU"/>
        </a:p>
      </dgm:t>
    </dgm:pt>
    <dgm:pt modelId="{7C7F6F2A-1EE7-48F6-A7BA-CC4306D1B68D}" type="pres">
      <dgm:prSet presAssocID="{9409F038-0C3F-4036-8EBB-4E65DAAE510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20B95F-9EB4-432A-A903-5E4B52542359}" type="presOf" srcId="{2AE6FADA-5CF1-46CB-880C-54385B9F5992}" destId="{72D1A3AE-4EAE-4410-9398-41933BE75275}" srcOrd="1" destOrd="4" presId="urn:microsoft.com/office/officeart/2005/8/layout/vList4#1"/>
    <dgm:cxn modelId="{7934BF49-E202-4E1F-AECD-F79383B580B9}" srcId="{DA933D89-64BE-4D10-9AE7-D5D7C1D493D8}" destId="{E315C907-4C1B-4707-AE72-B7D03EC1F59C}" srcOrd="0" destOrd="0" parTransId="{154CC432-E4B2-4CE3-A918-E01B841C0015}" sibTransId="{10E46698-C099-40C7-A846-62B0D5D7061C}"/>
    <dgm:cxn modelId="{C43B553A-5542-48E4-85C0-59C53FDC4BD7}" srcId="{ECA854D8-8D7F-4713-B740-D11BD5786D9C}" destId="{9A96FAEF-1B70-4641-AFF5-1FAB8B72F134}" srcOrd="0" destOrd="0" parTransId="{F93B6EE3-51D1-438A-B231-EF79BFBF6EF6}" sibTransId="{DC12DBB2-3822-4F7F-A638-15F8757D0C1F}"/>
    <dgm:cxn modelId="{A56896EC-ED0A-4875-BD25-8DF57F79AD7B}" type="presOf" srcId="{84B70429-B432-48E5-A039-EC163A20F73D}" destId="{ED7C9D50-67ED-4455-B7A3-430A8F8F01DA}" srcOrd="1" destOrd="1" presId="urn:microsoft.com/office/officeart/2005/8/layout/vList4#1"/>
    <dgm:cxn modelId="{0F799C69-6595-4835-98AF-C16FB3A88F4E}" type="presOf" srcId="{84B70429-B432-48E5-A039-EC163A20F73D}" destId="{773D21C7-A94A-4FA9-A0D6-0B6E60378D33}" srcOrd="0" destOrd="1" presId="urn:microsoft.com/office/officeart/2005/8/layout/vList4#1"/>
    <dgm:cxn modelId="{4866858E-8795-4294-900B-391BC41AE5B2}" srcId="{9E24C9C3-7B0D-4293-BAFA-D9C07CB47984}" destId="{DA933D89-64BE-4D10-9AE7-D5D7C1D493D8}" srcOrd="1" destOrd="0" parTransId="{6B34DA8D-4441-44C3-BDAF-47D89C4F8BDE}" sibTransId="{79181913-70DE-406B-AC8D-B0F37816E185}"/>
    <dgm:cxn modelId="{1C3AC70F-5FCF-425F-9846-580006C87F74}" type="presOf" srcId="{9409F038-0C3F-4036-8EBB-4E65DAAE510D}" destId="{D34F2EEE-60F6-4553-8ECE-20BE3D1B978D}" srcOrd="0" destOrd="0" presId="urn:microsoft.com/office/officeart/2005/8/layout/vList4#1"/>
    <dgm:cxn modelId="{7F23A77A-3F3E-4E7C-A16A-F1F504C386E2}" type="presOf" srcId="{4221C9F8-2885-4761-9D35-CA056B46A6D0}" destId="{AB655F67-2BA1-4AD0-95E0-BB082574FF51}" srcOrd="0" destOrd="2" presId="urn:microsoft.com/office/officeart/2005/8/layout/vList4#1"/>
    <dgm:cxn modelId="{1E8164EB-5353-4246-82B7-36E4FE7D7739}" srcId="{9E24C9C3-7B0D-4293-BAFA-D9C07CB47984}" destId="{ECA854D8-8D7F-4713-B740-D11BD5786D9C}" srcOrd="0" destOrd="0" parTransId="{4C182495-518D-4D7F-B267-40EE8D5A9A2E}" sibTransId="{1604E2AF-3427-4185-B2E9-F570952BFFE5}"/>
    <dgm:cxn modelId="{E348B720-E1EA-4275-A817-9FDFD28BB53A}" type="presOf" srcId="{5ED807CC-7AFF-4520-BF94-7BCF5AB5DAA4}" destId="{7C7F6F2A-1EE7-48F6-A7BA-CC4306D1B68D}" srcOrd="1" destOrd="2" presId="urn:microsoft.com/office/officeart/2005/8/layout/vList4#1"/>
    <dgm:cxn modelId="{84EC8EEF-40DE-4173-B787-5F3ECF30CC45}" type="presOf" srcId="{F2303DA0-42AB-4B0C-8E1F-F6D3D881F6A9}" destId="{87825596-99EC-42A2-BF0E-B84128DF9FA8}" srcOrd="0" destOrd="2" presId="urn:microsoft.com/office/officeart/2005/8/layout/vList4#1"/>
    <dgm:cxn modelId="{493F70BA-259F-4057-951D-5BCAD753B8D1}" type="presOf" srcId="{2AE6FADA-5CF1-46CB-880C-54385B9F5992}" destId="{AB655F67-2BA1-4AD0-95E0-BB082574FF51}" srcOrd="0" destOrd="4" presId="urn:microsoft.com/office/officeart/2005/8/layout/vList4#1"/>
    <dgm:cxn modelId="{42BFB7AB-292D-4DA6-A946-B7CD1647946B}" type="presOf" srcId="{48FF2BF8-7A4E-4FE5-9FD2-5B5B32EC87FF}" destId="{773D21C7-A94A-4FA9-A0D6-0B6E60378D33}" srcOrd="0" destOrd="0" presId="urn:microsoft.com/office/officeart/2005/8/layout/vList4#1"/>
    <dgm:cxn modelId="{D6EA2061-9E72-43A0-B05C-B47D9496727C}" type="presOf" srcId="{E315C907-4C1B-4707-AE72-B7D03EC1F59C}" destId="{72D1A3AE-4EAE-4410-9398-41933BE75275}" srcOrd="1" destOrd="1" presId="urn:microsoft.com/office/officeart/2005/8/layout/vList4#1"/>
    <dgm:cxn modelId="{B72C4AE3-F8BA-4820-A38A-5FCDAE4F54AF}" type="presOf" srcId="{6CF48184-BDD2-4C7A-82D0-1357A36DEB1D}" destId="{72D1A3AE-4EAE-4410-9398-41933BE75275}" srcOrd="1" destOrd="3" presId="urn:microsoft.com/office/officeart/2005/8/layout/vList4#1"/>
    <dgm:cxn modelId="{5EB54566-B9E5-491D-A0BF-4F99CB7BB2B8}" type="presOf" srcId="{E315C907-4C1B-4707-AE72-B7D03EC1F59C}" destId="{AB655F67-2BA1-4AD0-95E0-BB082574FF51}" srcOrd="0" destOrd="1" presId="urn:microsoft.com/office/officeart/2005/8/layout/vList4#1"/>
    <dgm:cxn modelId="{C3949C54-0675-439E-93FA-013026653557}" type="presOf" srcId="{9409F038-0C3F-4036-8EBB-4E65DAAE510D}" destId="{7C7F6F2A-1EE7-48F6-A7BA-CC4306D1B68D}" srcOrd="1" destOrd="0" presId="urn:microsoft.com/office/officeart/2005/8/layout/vList4#1"/>
    <dgm:cxn modelId="{02AFE370-A885-4CE4-AE3C-C0C3B52367CA}" srcId="{9E24C9C3-7B0D-4293-BAFA-D9C07CB47984}" destId="{48FF2BF8-7A4E-4FE5-9FD2-5B5B32EC87FF}" srcOrd="2" destOrd="0" parTransId="{BD616831-64C2-4711-AA97-CBAEC1BFF3BC}" sibTransId="{A8CF245A-02E3-4EEE-9DF9-669B8ABFC412}"/>
    <dgm:cxn modelId="{74604C4C-7DF6-4EFF-8F8D-DDCE30EAC1F6}" srcId="{DA933D89-64BE-4D10-9AE7-D5D7C1D493D8}" destId="{6CF48184-BDD2-4C7A-82D0-1357A36DEB1D}" srcOrd="2" destOrd="0" parTransId="{2E42D071-043F-4F6B-BC9D-C6CAE478E61F}" sibTransId="{CDF9B80A-2F50-42C9-848C-FEA208033CA2}"/>
    <dgm:cxn modelId="{EFC125E6-9AAB-4A23-A030-18354081F1E2}" type="presOf" srcId="{C52006FC-752F-47A4-90BA-96F4AD60A06A}" destId="{D34F2EEE-60F6-4553-8ECE-20BE3D1B978D}" srcOrd="0" destOrd="4" presId="urn:microsoft.com/office/officeart/2005/8/layout/vList4#1"/>
    <dgm:cxn modelId="{9565CCB1-B203-4185-B486-2899E22EC99F}" type="presOf" srcId="{DA933D89-64BE-4D10-9AE7-D5D7C1D493D8}" destId="{AB655F67-2BA1-4AD0-95E0-BB082574FF51}" srcOrd="0" destOrd="0" presId="urn:microsoft.com/office/officeart/2005/8/layout/vList4#1"/>
    <dgm:cxn modelId="{EC69C102-6C65-4E34-891D-53C25D117D5C}" type="presOf" srcId="{B367BC0E-6B50-4B7C-A4B4-176C9EFF024B}" destId="{7C7F6F2A-1EE7-48F6-A7BA-CC4306D1B68D}" srcOrd="1" destOrd="1" presId="urn:microsoft.com/office/officeart/2005/8/layout/vList4#1"/>
    <dgm:cxn modelId="{B4746776-3993-41EB-8F02-8D59BF092270}" srcId="{9409F038-0C3F-4036-8EBB-4E65DAAE510D}" destId="{C52006FC-752F-47A4-90BA-96F4AD60A06A}" srcOrd="3" destOrd="0" parTransId="{8EE92FE2-D83B-4276-B313-5C6817E9365B}" sibTransId="{0B74FA8B-81EA-44A1-AA6B-9319A32BB32F}"/>
    <dgm:cxn modelId="{361916C4-7A10-4FCB-BAD2-6E96CDEB8C71}" srcId="{9409F038-0C3F-4036-8EBB-4E65DAAE510D}" destId="{ACEB2741-7CF0-4E49-BA45-3C22B94FF11B}" srcOrd="2" destOrd="0" parTransId="{DED7D223-FF2D-4C16-A549-4FC1227E0DCB}" sibTransId="{89B9A8FF-F230-48ED-9116-785EFC6BAA90}"/>
    <dgm:cxn modelId="{52AB72AB-F585-4C2E-8CB7-172C2FFFB5B3}" type="presOf" srcId="{6CF48184-BDD2-4C7A-82D0-1357A36DEB1D}" destId="{AB655F67-2BA1-4AD0-95E0-BB082574FF51}" srcOrd="0" destOrd="3" presId="urn:microsoft.com/office/officeart/2005/8/layout/vList4#1"/>
    <dgm:cxn modelId="{23ED394C-7011-40ED-A003-917CFD1E196A}" srcId="{48FF2BF8-7A4E-4FE5-9FD2-5B5B32EC87FF}" destId="{84B70429-B432-48E5-A039-EC163A20F73D}" srcOrd="0" destOrd="0" parTransId="{1F38CBA9-A797-42F6-843D-8483C1967448}" sibTransId="{A0101E1F-E235-4D18-950B-B01A6C4F67C4}"/>
    <dgm:cxn modelId="{A64AD5C7-FC8B-43CB-9A9A-E8B20CB5C235}" type="presOf" srcId="{9E24C9C3-7B0D-4293-BAFA-D9C07CB47984}" destId="{D7527EED-185D-47FC-ACE5-D44CFCD6A522}" srcOrd="0" destOrd="0" presId="urn:microsoft.com/office/officeart/2005/8/layout/vList4#1"/>
    <dgm:cxn modelId="{20963287-8930-47D4-B0FE-99F7B2AD3678}" srcId="{DA933D89-64BE-4D10-9AE7-D5D7C1D493D8}" destId="{2AE6FADA-5CF1-46CB-880C-54385B9F5992}" srcOrd="3" destOrd="0" parTransId="{DD976693-5CE3-4266-9F21-B8385220C241}" sibTransId="{413225B9-4A2E-43C2-8F38-36F157CBE5FC}"/>
    <dgm:cxn modelId="{88736D97-5C31-4425-A5A1-04105CE641B2}" type="presOf" srcId="{ACEB2741-7CF0-4E49-BA45-3C22B94FF11B}" destId="{D34F2EEE-60F6-4553-8ECE-20BE3D1B978D}" srcOrd="0" destOrd="3" presId="urn:microsoft.com/office/officeart/2005/8/layout/vList4#1"/>
    <dgm:cxn modelId="{4E0E6730-C2DA-4264-BCC1-096C26A8DDA7}" type="presOf" srcId="{4221C9F8-2885-4761-9D35-CA056B46A6D0}" destId="{72D1A3AE-4EAE-4410-9398-41933BE75275}" srcOrd="1" destOrd="2" presId="urn:microsoft.com/office/officeart/2005/8/layout/vList4#1"/>
    <dgm:cxn modelId="{0A60830A-6F9B-4217-8621-07D78EF84E22}" type="presOf" srcId="{B367BC0E-6B50-4B7C-A4B4-176C9EFF024B}" destId="{D34F2EEE-60F6-4553-8ECE-20BE3D1B978D}" srcOrd="0" destOrd="1" presId="urn:microsoft.com/office/officeart/2005/8/layout/vList4#1"/>
    <dgm:cxn modelId="{E4178ED7-DF1D-4602-9FB1-CC8280EB1718}" type="presOf" srcId="{5ED807CC-7AFF-4520-BF94-7BCF5AB5DAA4}" destId="{D34F2EEE-60F6-4553-8ECE-20BE3D1B978D}" srcOrd="0" destOrd="2" presId="urn:microsoft.com/office/officeart/2005/8/layout/vList4#1"/>
    <dgm:cxn modelId="{EFE28EF3-4C6D-42ED-81CB-0C6BAA8D35F4}" type="presOf" srcId="{9A96FAEF-1B70-4641-AFF5-1FAB8B72F134}" destId="{C231F21B-496C-40A9-96EF-8369D7CDB761}" srcOrd="1" destOrd="1" presId="urn:microsoft.com/office/officeart/2005/8/layout/vList4#1"/>
    <dgm:cxn modelId="{7D1819F6-2718-45A5-934D-5E3EB6B07861}" srcId="{9409F038-0C3F-4036-8EBB-4E65DAAE510D}" destId="{5ED807CC-7AFF-4520-BF94-7BCF5AB5DAA4}" srcOrd="1" destOrd="0" parTransId="{F6C69156-CC37-42EB-A1AF-7B35AAF21A04}" sibTransId="{9C66048D-BB82-4B89-88F2-0AD196EACD7E}"/>
    <dgm:cxn modelId="{CDBA93D4-AD79-457D-86F9-E23C8CDB283A}" type="presOf" srcId="{F2303DA0-42AB-4B0C-8E1F-F6D3D881F6A9}" destId="{C231F21B-496C-40A9-96EF-8369D7CDB761}" srcOrd="1" destOrd="2" presId="urn:microsoft.com/office/officeart/2005/8/layout/vList4#1"/>
    <dgm:cxn modelId="{45660C47-035D-4E3B-B1B9-71B5BC04877F}" type="presOf" srcId="{DA933D89-64BE-4D10-9AE7-D5D7C1D493D8}" destId="{72D1A3AE-4EAE-4410-9398-41933BE75275}" srcOrd="1" destOrd="0" presId="urn:microsoft.com/office/officeart/2005/8/layout/vList4#1"/>
    <dgm:cxn modelId="{431F9068-CCC7-40BC-AB22-7EF62644ABF3}" type="presOf" srcId="{48FF2BF8-7A4E-4FE5-9FD2-5B5B32EC87FF}" destId="{ED7C9D50-67ED-4455-B7A3-430A8F8F01DA}" srcOrd="1" destOrd="0" presId="urn:microsoft.com/office/officeart/2005/8/layout/vList4#1"/>
    <dgm:cxn modelId="{52684EB4-F7E9-4D63-BC73-7B415A80E79E}" type="presOf" srcId="{ACEB2741-7CF0-4E49-BA45-3C22B94FF11B}" destId="{7C7F6F2A-1EE7-48F6-A7BA-CC4306D1B68D}" srcOrd="1" destOrd="3" presId="urn:microsoft.com/office/officeart/2005/8/layout/vList4#1"/>
    <dgm:cxn modelId="{4F5F9000-9C25-43C9-94B9-D8127A410F71}" srcId="{DA933D89-64BE-4D10-9AE7-D5D7C1D493D8}" destId="{68B3A83A-F789-4282-874B-A79563147571}" srcOrd="4" destOrd="0" parTransId="{BFBBF971-6B38-4BD8-B9BD-3FEC3B1431B0}" sibTransId="{04CF6863-54FC-42D8-9900-2B2CC6784DC2}"/>
    <dgm:cxn modelId="{45319878-7BC6-4424-927A-BF3B6FE0C86C}" type="presOf" srcId="{C52006FC-752F-47A4-90BA-96F4AD60A06A}" destId="{7C7F6F2A-1EE7-48F6-A7BA-CC4306D1B68D}" srcOrd="1" destOrd="4" presId="urn:microsoft.com/office/officeart/2005/8/layout/vList4#1"/>
    <dgm:cxn modelId="{52C578B4-8E96-4381-8203-B9DE9A273E06}" type="presOf" srcId="{ECA854D8-8D7F-4713-B740-D11BD5786D9C}" destId="{C231F21B-496C-40A9-96EF-8369D7CDB761}" srcOrd="1" destOrd="0" presId="urn:microsoft.com/office/officeart/2005/8/layout/vList4#1"/>
    <dgm:cxn modelId="{3E3EB63A-2505-4E49-BE04-6BFD0A23FF02}" type="presOf" srcId="{ECA854D8-8D7F-4713-B740-D11BD5786D9C}" destId="{87825596-99EC-42A2-BF0E-B84128DF9FA8}" srcOrd="0" destOrd="0" presId="urn:microsoft.com/office/officeart/2005/8/layout/vList4#1"/>
    <dgm:cxn modelId="{C9DD5E9D-5E77-4FB1-AEF9-EF10DDAA9609}" type="presOf" srcId="{9A96FAEF-1B70-4641-AFF5-1FAB8B72F134}" destId="{87825596-99EC-42A2-BF0E-B84128DF9FA8}" srcOrd="0" destOrd="1" presId="urn:microsoft.com/office/officeart/2005/8/layout/vList4#1"/>
    <dgm:cxn modelId="{C8875237-D7B1-4F3A-A1DF-B3F8CB9C8649}" srcId="{9409F038-0C3F-4036-8EBB-4E65DAAE510D}" destId="{B367BC0E-6B50-4B7C-A4B4-176C9EFF024B}" srcOrd="0" destOrd="0" parTransId="{A50BF1F5-1218-4346-8E8A-221F0962696F}" sibTransId="{EF602D09-44D2-4683-9EE1-79F0D8A57EA5}"/>
    <dgm:cxn modelId="{334687CC-501A-486F-8B1E-E6139CA45D7D}" type="presOf" srcId="{68B3A83A-F789-4282-874B-A79563147571}" destId="{AB655F67-2BA1-4AD0-95E0-BB082574FF51}" srcOrd="0" destOrd="5" presId="urn:microsoft.com/office/officeart/2005/8/layout/vList4#1"/>
    <dgm:cxn modelId="{0B4A0929-A0E9-4EB8-B306-EFD1859E8722}" type="presOf" srcId="{68B3A83A-F789-4282-874B-A79563147571}" destId="{72D1A3AE-4EAE-4410-9398-41933BE75275}" srcOrd="1" destOrd="5" presId="urn:microsoft.com/office/officeart/2005/8/layout/vList4#1"/>
    <dgm:cxn modelId="{F6291F3B-F548-46A4-B9C2-05CBD57499D2}" srcId="{9E24C9C3-7B0D-4293-BAFA-D9C07CB47984}" destId="{9409F038-0C3F-4036-8EBB-4E65DAAE510D}" srcOrd="3" destOrd="0" parTransId="{A23EEF65-D69A-4D9D-8EDA-1B6B59E1BDC7}" sibTransId="{AC61B445-4CB1-4D6D-932C-BF222F5213DF}"/>
    <dgm:cxn modelId="{4C7FCDDE-67A4-4B37-B2E3-3822BC8B2FE6}" srcId="{DA933D89-64BE-4D10-9AE7-D5D7C1D493D8}" destId="{4221C9F8-2885-4761-9D35-CA056B46A6D0}" srcOrd="1" destOrd="0" parTransId="{FB7CA6F5-1681-4BF7-A793-114E06A8435C}" sibTransId="{7F8F73B3-B405-4318-9509-6F8DB4A02B9F}"/>
    <dgm:cxn modelId="{03BC47BA-77D0-4827-A417-FAA83B63BBE7}" srcId="{ECA854D8-8D7F-4713-B740-D11BD5786D9C}" destId="{F2303DA0-42AB-4B0C-8E1F-F6D3D881F6A9}" srcOrd="1" destOrd="0" parTransId="{E2B68D48-5E5E-4266-B70D-34CA9203AAAB}" sibTransId="{DF91630E-90F5-4D44-A25C-7462F884CF8C}"/>
    <dgm:cxn modelId="{FCDC79EF-4349-4042-9A2A-2B9BC0897B2D}" type="presParOf" srcId="{D7527EED-185D-47FC-ACE5-D44CFCD6A522}" destId="{AAA41ECA-B004-4ABE-881D-F1E7C495D8A1}" srcOrd="0" destOrd="0" presId="urn:microsoft.com/office/officeart/2005/8/layout/vList4#1"/>
    <dgm:cxn modelId="{BDA0DA0E-2F63-427E-AE63-40E1F31BC201}" type="presParOf" srcId="{AAA41ECA-B004-4ABE-881D-F1E7C495D8A1}" destId="{87825596-99EC-42A2-BF0E-B84128DF9FA8}" srcOrd="0" destOrd="0" presId="urn:microsoft.com/office/officeart/2005/8/layout/vList4#1"/>
    <dgm:cxn modelId="{74511576-E5A8-431B-8C32-C1ED70843A84}" type="presParOf" srcId="{AAA41ECA-B004-4ABE-881D-F1E7C495D8A1}" destId="{7A746E17-1B58-444C-A280-33F38138324F}" srcOrd="1" destOrd="0" presId="urn:microsoft.com/office/officeart/2005/8/layout/vList4#1"/>
    <dgm:cxn modelId="{76A7489C-F30B-4571-9184-6D8BBA48E4CD}" type="presParOf" srcId="{AAA41ECA-B004-4ABE-881D-F1E7C495D8A1}" destId="{C231F21B-496C-40A9-96EF-8369D7CDB761}" srcOrd="2" destOrd="0" presId="urn:microsoft.com/office/officeart/2005/8/layout/vList4#1"/>
    <dgm:cxn modelId="{09B1C53E-24C0-463F-8A71-0A5368281B8F}" type="presParOf" srcId="{D7527EED-185D-47FC-ACE5-D44CFCD6A522}" destId="{3F163FAF-6E0A-4CEE-BAF5-40ED9306E4B4}" srcOrd="1" destOrd="0" presId="urn:microsoft.com/office/officeart/2005/8/layout/vList4#1"/>
    <dgm:cxn modelId="{B02C2B02-455C-4BEC-9454-1994EF781823}" type="presParOf" srcId="{D7527EED-185D-47FC-ACE5-D44CFCD6A522}" destId="{B4692A6C-C9CD-445A-ADB2-CC2DDAAA400D}" srcOrd="2" destOrd="0" presId="urn:microsoft.com/office/officeart/2005/8/layout/vList4#1"/>
    <dgm:cxn modelId="{AB36DB9B-F0D2-4748-9B41-4D2A0F1628B2}" type="presParOf" srcId="{B4692A6C-C9CD-445A-ADB2-CC2DDAAA400D}" destId="{AB655F67-2BA1-4AD0-95E0-BB082574FF51}" srcOrd="0" destOrd="0" presId="urn:microsoft.com/office/officeart/2005/8/layout/vList4#1"/>
    <dgm:cxn modelId="{B7279513-5349-4F9A-8426-04EF3D943700}" type="presParOf" srcId="{B4692A6C-C9CD-445A-ADB2-CC2DDAAA400D}" destId="{87ECE967-24CA-4190-A31B-26E677EB1DF0}" srcOrd="1" destOrd="0" presId="urn:microsoft.com/office/officeart/2005/8/layout/vList4#1"/>
    <dgm:cxn modelId="{D9C3731C-E2BF-4CAC-A84B-41C290BB3793}" type="presParOf" srcId="{B4692A6C-C9CD-445A-ADB2-CC2DDAAA400D}" destId="{72D1A3AE-4EAE-4410-9398-41933BE75275}" srcOrd="2" destOrd="0" presId="urn:microsoft.com/office/officeart/2005/8/layout/vList4#1"/>
    <dgm:cxn modelId="{FB671E0B-706D-4106-9C42-F8A33ED57D89}" type="presParOf" srcId="{D7527EED-185D-47FC-ACE5-D44CFCD6A522}" destId="{828A4122-E7D0-4892-B0A5-418003DBD4D0}" srcOrd="3" destOrd="0" presId="urn:microsoft.com/office/officeart/2005/8/layout/vList4#1"/>
    <dgm:cxn modelId="{9AFA8524-A687-40B2-90DF-37EEDDD58646}" type="presParOf" srcId="{D7527EED-185D-47FC-ACE5-D44CFCD6A522}" destId="{D9537EEF-251D-4D6E-9BFE-51FFBC53EDAB}" srcOrd="4" destOrd="0" presId="urn:microsoft.com/office/officeart/2005/8/layout/vList4#1"/>
    <dgm:cxn modelId="{4AF3C547-737F-4771-AA2D-54152B147551}" type="presParOf" srcId="{D9537EEF-251D-4D6E-9BFE-51FFBC53EDAB}" destId="{773D21C7-A94A-4FA9-A0D6-0B6E60378D33}" srcOrd="0" destOrd="0" presId="urn:microsoft.com/office/officeart/2005/8/layout/vList4#1"/>
    <dgm:cxn modelId="{48E5DF52-FB49-4EB2-8F9C-CD5050A6FF43}" type="presParOf" srcId="{D9537EEF-251D-4D6E-9BFE-51FFBC53EDAB}" destId="{D46DCE6A-D252-4FEE-8852-BFEA4BB55D4A}" srcOrd="1" destOrd="0" presId="urn:microsoft.com/office/officeart/2005/8/layout/vList4#1"/>
    <dgm:cxn modelId="{2003BBC5-A977-4C83-89A1-5602A62C3200}" type="presParOf" srcId="{D9537EEF-251D-4D6E-9BFE-51FFBC53EDAB}" destId="{ED7C9D50-67ED-4455-B7A3-430A8F8F01DA}" srcOrd="2" destOrd="0" presId="urn:microsoft.com/office/officeart/2005/8/layout/vList4#1"/>
    <dgm:cxn modelId="{34F5A59F-177A-4A22-8657-B718A79AFD9E}" type="presParOf" srcId="{D7527EED-185D-47FC-ACE5-D44CFCD6A522}" destId="{18D131D6-A636-4788-A639-36EA9BDE341C}" srcOrd="5" destOrd="0" presId="urn:microsoft.com/office/officeart/2005/8/layout/vList4#1"/>
    <dgm:cxn modelId="{767AB235-C9CF-4C45-84F4-B02C475E15D2}" type="presParOf" srcId="{D7527EED-185D-47FC-ACE5-D44CFCD6A522}" destId="{E883DAAE-CF14-4F6B-AE5B-A9AC66C21F38}" srcOrd="6" destOrd="0" presId="urn:microsoft.com/office/officeart/2005/8/layout/vList4#1"/>
    <dgm:cxn modelId="{D22710F2-6A56-4BAB-838A-8651E604AB38}" type="presParOf" srcId="{E883DAAE-CF14-4F6B-AE5B-A9AC66C21F38}" destId="{D34F2EEE-60F6-4553-8ECE-20BE3D1B978D}" srcOrd="0" destOrd="0" presId="urn:microsoft.com/office/officeart/2005/8/layout/vList4#1"/>
    <dgm:cxn modelId="{AC1A319F-5D35-43AE-91C1-974A3E7C0C21}" type="presParOf" srcId="{E883DAAE-CF14-4F6B-AE5B-A9AC66C21F38}" destId="{0531C34F-1A58-4B5A-B103-74FCE46E8A8C}" srcOrd="1" destOrd="0" presId="urn:microsoft.com/office/officeart/2005/8/layout/vList4#1"/>
    <dgm:cxn modelId="{EB8C13DE-A837-427D-8998-8B7D24137E3A}" type="presParOf" srcId="{E883DAAE-CF14-4F6B-AE5B-A9AC66C21F38}" destId="{7C7F6F2A-1EE7-48F6-A7BA-CC4306D1B68D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3341A-37EF-4375-AD1E-D9B048A17542}">
      <dsp:nvSpPr>
        <dsp:cNvPr id="0" name=""/>
        <dsp:cNvSpPr/>
      </dsp:nvSpPr>
      <dsp:spPr>
        <a:xfrm>
          <a:off x="-1806556" y="-280591"/>
          <a:ext cx="2161135" cy="2161135"/>
        </a:xfrm>
        <a:prstGeom prst="blockArc">
          <a:avLst>
            <a:gd name="adj1" fmla="val 18900000"/>
            <a:gd name="adj2" fmla="val 2700000"/>
            <a:gd name="adj3" fmla="val 99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124A1B-63BB-45D2-8167-B91296B02464}">
      <dsp:nvSpPr>
        <dsp:cNvPr id="0" name=""/>
        <dsp:cNvSpPr/>
      </dsp:nvSpPr>
      <dsp:spPr>
        <a:xfrm>
          <a:off x="227883" y="159995"/>
          <a:ext cx="7028655" cy="31999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balanced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99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smtClean="0">
              <a:solidFill>
                <a:srgbClr val="002060"/>
              </a:solidFill>
            </a:rPr>
            <a:t>заработная плата педагогическим работникам</a:t>
          </a:r>
          <a:endParaRPr lang="ru-RU" sz="1500" i="1" kern="1200" dirty="0">
            <a:solidFill>
              <a:srgbClr val="002060"/>
            </a:solidFill>
          </a:endParaRPr>
        </a:p>
      </dsp:txBody>
      <dsp:txXfrm>
        <a:off x="227883" y="159995"/>
        <a:ext cx="7028655" cy="319990"/>
      </dsp:txXfrm>
    </dsp:sp>
    <dsp:sp modelId="{AFF1A83B-FA40-4A64-95B4-C453CA3E040A}">
      <dsp:nvSpPr>
        <dsp:cNvPr id="0" name=""/>
        <dsp:cNvSpPr/>
      </dsp:nvSpPr>
      <dsp:spPr>
        <a:xfrm>
          <a:off x="27889" y="119996"/>
          <a:ext cx="399987" cy="399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DB42A6-327B-49AB-AE06-A14E365A45B0}">
      <dsp:nvSpPr>
        <dsp:cNvPr id="0" name=""/>
        <dsp:cNvSpPr/>
      </dsp:nvSpPr>
      <dsp:spPr>
        <a:xfrm>
          <a:off x="344199" y="639980"/>
          <a:ext cx="6912338" cy="31999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balanced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99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smtClean="0">
              <a:solidFill>
                <a:srgbClr val="002060"/>
              </a:solidFill>
            </a:rPr>
            <a:t>приобретение учебников и учебных пособий</a:t>
          </a:r>
          <a:endParaRPr lang="ru-RU" sz="1500" kern="1200" dirty="0"/>
        </a:p>
      </dsp:txBody>
      <dsp:txXfrm>
        <a:off x="344199" y="639980"/>
        <a:ext cx="6912338" cy="319990"/>
      </dsp:txXfrm>
    </dsp:sp>
    <dsp:sp modelId="{3C70AB94-403F-4BAE-8800-245A410EA0DF}">
      <dsp:nvSpPr>
        <dsp:cNvPr id="0" name=""/>
        <dsp:cNvSpPr/>
      </dsp:nvSpPr>
      <dsp:spPr>
        <a:xfrm>
          <a:off x="144205" y="599982"/>
          <a:ext cx="399987" cy="399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C1302-8629-42F6-A393-D45408C75627}">
      <dsp:nvSpPr>
        <dsp:cNvPr id="0" name=""/>
        <dsp:cNvSpPr/>
      </dsp:nvSpPr>
      <dsp:spPr>
        <a:xfrm>
          <a:off x="227883" y="1119966"/>
          <a:ext cx="7028655" cy="319990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balanced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399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i="1" kern="1200" dirty="0" smtClean="0">
              <a:solidFill>
                <a:srgbClr val="002060"/>
              </a:solidFill>
            </a:rPr>
            <a:t>дополнительное профессиональное образование педагогических работников</a:t>
          </a:r>
          <a:endParaRPr lang="ru-RU" sz="1500" kern="1200" dirty="0"/>
        </a:p>
      </dsp:txBody>
      <dsp:txXfrm>
        <a:off x="227883" y="1119966"/>
        <a:ext cx="7028655" cy="319990"/>
      </dsp:txXfrm>
    </dsp:sp>
    <dsp:sp modelId="{7A4CDA10-30C8-49C7-8C60-8D5AACFB75C2}">
      <dsp:nvSpPr>
        <dsp:cNvPr id="0" name=""/>
        <dsp:cNvSpPr/>
      </dsp:nvSpPr>
      <dsp:spPr>
        <a:xfrm>
          <a:off x="27889" y="1079967"/>
          <a:ext cx="399987" cy="399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276D2-5771-4835-9A6F-370DAEC2337F}">
      <dsp:nvSpPr>
        <dsp:cNvPr id="0" name=""/>
        <dsp:cNvSpPr/>
      </dsp:nvSpPr>
      <dsp:spPr>
        <a:xfrm>
          <a:off x="-3515108" y="-540336"/>
          <a:ext cx="4190771" cy="4190771"/>
        </a:xfrm>
        <a:prstGeom prst="blockArc">
          <a:avLst>
            <a:gd name="adj1" fmla="val 18900000"/>
            <a:gd name="adj2" fmla="val 2700000"/>
            <a:gd name="adj3" fmla="val 51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8B248-EE72-4612-B42F-B8EB8078F650}">
      <dsp:nvSpPr>
        <dsp:cNvPr id="0" name=""/>
        <dsp:cNvSpPr/>
      </dsp:nvSpPr>
      <dsp:spPr>
        <a:xfrm>
          <a:off x="253161" y="163777"/>
          <a:ext cx="7123541" cy="32743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balanced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89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rgbClr val="002060"/>
              </a:solidFill>
            </a:rPr>
            <a:t>заработная плата работникам учреждений образования, не обеспеченная субвенцией</a:t>
          </a:r>
          <a:endParaRPr lang="ru-RU" sz="1400" kern="1200" dirty="0"/>
        </a:p>
      </dsp:txBody>
      <dsp:txXfrm>
        <a:off x="253161" y="163777"/>
        <a:ext cx="7123541" cy="327431"/>
      </dsp:txXfrm>
    </dsp:sp>
    <dsp:sp modelId="{009D6630-E498-49FA-BBF2-BFD46A99F9F3}">
      <dsp:nvSpPr>
        <dsp:cNvPr id="0" name=""/>
        <dsp:cNvSpPr/>
      </dsp:nvSpPr>
      <dsp:spPr>
        <a:xfrm>
          <a:off x="48517" y="122848"/>
          <a:ext cx="409288" cy="4092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B6E5D-5E41-4929-BF78-BE7DF20971E1}">
      <dsp:nvSpPr>
        <dsp:cNvPr id="0" name=""/>
        <dsp:cNvSpPr/>
      </dsp:nvSpPr>
      <dsp:spPr>
        <a:xfrm>
          <a:off x="522496" y="654862"/>
          <a:ext cx="6854207" cy="32743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balanced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89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rgbClr val="002060"/>
              </a:solidFill>
            </a:rPr>
            <a:t>материально-техническое обеспечение образовательных учреждений</a:t>
          </a:r>
          <a:endParaRPr lang="ru-RU" sz="1400" i="1" kern="1200" dirty="0">
            <a:solidFill>
              <a:srgbClr val="002060"/>
            </a:solidFill>
          </a:endParaRPr>
        </a:p>
      </dsp:txBody>
      <dsp:txXfrm>
        <a:off x="522496" y="654862"/>
        <a:ext cx="6854207" cy="327431"/>
      </dsp:txXfrm>
    </dsp:sp>
    <dsp:sp modelId="{363D1527-C975-40B8-9D93-55BFD2742108}">
      <dsp:nvSpPr>
        <dsp:cNvPr id="0" name=""/>
        <dsp:cNvSpPr/>
      </dsp:nvSpPr>
      <dsp:spPr>
        <a:xfrm>
          <a:off x="317851" y="613933"/>
          <a:ext cx="409288" cy="4092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2D2F2-EEED-41A0-B707-97C13EA28F53}">
      <dsp:nvSpPr>
        <dsp:cNvPr id="0" name=""/>
        <dsp:cNvSpPr/>
      </dsp:nvSpPr>
      <dsp:spPr>
        <a:xfrm>
          <a:off x="645655" y="1145946"/>
          <a:ext cx="6731047" cy="32743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balanced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89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rgbClr val="002060"/>
              </a:solidFill>
            </a:rPr>
            <a:t>организация питания обучающихся образовательных учреждений</a:t>
          </a:r>
          <a:endParaRPr lang="ru-RU" sz="1400" i="1" kern="1200" dirty="0">
            <a:solidFill>
              <a:srgbClr val="002060"/>
            </a:solidFill>
          </a:endParaRPr>
        </a:p>
      </dsp:txBody>
      <dsp:txXfrm>
        <a:off x="645655" y="1145946"/>
        <a:ext cx="6731047" cy="327431"/>
      </dsp:txXfrm>
    </dsp:sp>
    <dsp:sp modelId="{A4207611-BCFC-43C7-AFD7-28C3BDD041B3}">
      <dsp:nvSpPr>
        <dsp:cNvPr id="0" name=""/>
        <dsp:cNvSpPr/>
      </dsp:nvSpPr>
      <dsp:spPr>
        <a:xfrm>
          <a:off x="441011" y="1105017"/>
          <a:ext cx="409288" cy="4092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9B194A-CB76-4C23-B887-5B2F86CFA7FA}">
      <dsp:nvSpPr>
        <dsp:cNvPr id="0" name=""/>
        <dsp:cNvSpPr/>
      </dsp:nvSpPr>
      <dsp:spPr>
        <a:xfrm>
          <a:off x="645655" y="1636720"/>
          <a:ext cx="6731047" cy="32743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balanced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89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rgbClr val="002060"/>
              </a:solidFill>
            </a:rPr>
            <a:t>организация подвоза учащихся к образовательным учреждениям</a:t>
          </a:r>
          <a:endParaRPr lang="ru-RU" sz="1400" i="1" kern="1200" dirty="0">
            <a:solidFill>
              <a:srgbClr val="002060"/>
            </a:solidFill>
          </a:endParaRPr>
        </a:p>
      </dsp:txBody>
      <dsp:txXfrm>
        <a:off x="645655" y="1636720"/>
        <a:ext cx="6731047" cy="327431"/>
      </dsp:txXfrm>
    </dsp:sp>
    <dsp:sp modelId="{5036F14A-0071-4A5D-9365-052EC5DD16CF}">
      <dsp:nvSpPr>
        <dsp:cNvPr id="0" name=""/>
        <dsp:cNvSpPr/>
      </dsp:nvSpPr>
      <dsp:spPr>
        <a:xfrm>
          <a:off x="441011" y="1595791"/>
          <a:ext cx="409288" cy="4092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A4E2B-5EED-4B5D-BAD6-5B9469B20EE0}">
      <dsp:nvSpPr>
        <dsp:cNvPr id="0" name=""/>
        <dsp:cNvSpPr/>
      </dsp:nvSpPr>
      <dsp:spPr>
        <a:xfrm>
          <a:off x="522496" y="2127804"/>
          <a:ext cx="6854207" cy="32743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balanced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89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rgbClr val="002060"/>
              </a:solidFill>
            </a:rPr>
            <a:t>организация отдыха и оздоровления несовершеннолетних</a:t>
          </a:r>
          <a:endParaRPr lang="ru-RU" sz="1400" i="1" kern="1200" dirty="0">
            <a:solidFill>
              <a:srgbClr val="002060"/>
            </a:solidFill>
          </a:endParaRPr>
        </a:p>
      </dsp:txBody>
      <dsp:txXfrm>
        <a:off x="522496" y="2127804"/>
        <a:ext cx="6854207" cy="327431"/>
      </dsp:txXfrm>
    </dsp:sp>
    <dsp:sp modelId="{7A68FC11-0C68-4FB3-AEE0-1D0CB52D5D79}">
      <dsp:nvSpPr>
        <dsp:cNvPr id="0" name=""/>
        <dsp:cNvSpPr/>
      </dsp:nvSpPr>
      <dsp:spPr>
        <a:xfrm>
          <a:off x="317851" y="2086875"/>
          <a:ext cx="409288" cy="4092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C61D73-7AC7-4628-9484-6DC6F6B8F28E}">
      <dsp:nvSpPr>
        <dsp:cNvPr id="0" name=""/>
        <dsp:cNvSpPr/>
      </dsp:nvSpPr>
      <dsp:spPr>
        <a:xfrm>
          <a:off x="253161" y="2618889"/>
          <a:ext cx="7123541" cy="32743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balanced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989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rgbClr val="002060"/>
              </a:solidFill>
            </a:rPr>
            <a:t>другие вопросы в сфере образования в рамках муниципальных программ</a:t>
          </a:r>
          <a:endParaRPr lang="ru-RU" sz="1400" i="1" kern="1200" dirty="0">
            <a:solidFill>
              <a:srgbClr val="002060"/>
            </a:solidFill>
          </a:endParaRPr>
        </a:p>
      </dsp:txBody>
      <dsp:txXfrm>
        <a:off x="253161" y="2618889"/>
        <a:ext cx="7123541" cy="327431"/>
      </dsp:txXfrm>
    </dsp:sp>
    <dsp:sp modelId="{5074006F-5E4D-43B6-96C2-A2B918EB9140}">
      <dsp:nvSpPr>
        <dsp:cNvPr id="0" name=""/>
        <dsp:cNvSpPr/>
      </dsp:nvSpPr>
      <dsp:spPr>
        <a:xfrm>
          <a:off x="48517" y="2577960"/>
          <a:ext cx="409288" cy="4092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13F5B-1CB1-4DB0-B45F-86794371E16C}">
      <dsp:nvSpPr>
        <dsp:cNvPr id="0" name=""/>
        <dsp:cNvSpPr/>
      </dsp:nvSpPr>
      <dsp:spPr>
        <a:xfrm>
          <a:off x="301942" y="3230"/>
          <a:ext cx="2132419" cy="971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Молодежная политика                 14,7 млн. руб.                 (+ 2,8 млн. руб.)</a:t>
          </a:r>
          <a:endParaRPr lang="ru-RU" sz="1600" kern="1200" dirty="0"/>
        </a:p>
      </dsp:txBody>
      <dsp:txXfrm>
        <a:off x="330391" y="31679"/>
        <a:ext cx="2075521" cy="914434"/>
      </dsp:txXfrm>
    </dsp:sp>
    <dsp:sp modelId="{CD90CBC2-C001-435B-B39C-E3489DD81FF2}">
      <dsp:nvSpPr>
        <dsp:cNvPr id="0" name=""/>
        <dsp:cNvSpPr/>
      </dsp:nvSpPr>
      <dsp:spPr>
        <a:xfrm>
          <a:off x="515184" y="974562"/>
          <a:ext cx="213241" cy="725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5999"/>
              </a:lnTo>
              <a:lnTo>
                <a:pt x="213241" y="7259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FE114E-897A-4706-9C97-DA109A70201C}">
      <dsp:nvSpPr>
        <dsp:cNvPr id="0" name=""/>
        <dsp:cNvSpPr/>
      </dsp:nvSpPr>
      <dsp:spPr>
        <a:xfrm>
          <a:off x="728426" y="1181990"/>
          <a:ext cx="1677313" cy="1037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Комитет по делам молодежи, физической культуры и спорта                       3,0 млн. руб</a:t>
          </a:r>
          <a:r>
            <a:rPr lang="ru-RU" sz="1200" kern="1200" smtClean="0"/>
            <a:t>.                  </a:t>
          </a:r>
          <a:r>
            <a:rPr lang="ru-RU" sz="1200" kern="1200" dirty="0" smtClean="0"/>
            <a:t>(+ 0,9 млн. руб.)</a:t>
          </a:r>
          <a:endParaRPr lang="ru-RU" sz="1200" kern="1200" dirty="0"/>
        </a:p>
      </dsp:txBody>
      <dsp:txXfrm>
        <a:off x="758803" y="1212367"/>
        <a:ext cx="1616559" cy="976391"/>
      </dsp:txXfrm>
    </dsp:sp>
    <dsp:sp modelId="{23C7AF2D-5514-47CD-A59C-9F136565EA8E}">
      <dsp:nvSpPr>
        <dsp:cNvPr id="0" name=""/>
        <dsp:cNvSpPr/>
      </dsp:nvSpPr>
      <dsp:spPr>
        <a:xfrm>
          <a:off x="515184" y="974562"/>
          <a:ext cx="213241" cy="1943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3631"/>
              </a:lnTo>
              <a:lnTo>
                <a:pt x="213241" y="19436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96CC8-F3C1-4A74-9098-0D23D1CB5322}">
      <dsp:nvSpPr>
        <dsp:cNvPr id="0" name=""/>
        <dsp:cNvSpPr/>
      </dsp:nvSpPr>
      <dsp:spPr>
        <a:xfrm>
          <a:off x="728426" y="2426562"/>
          <a:ext cx="1672574" cy="9832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Центр по работе с детьми и молодежью                    10,5 млн. руб.                (+ 1,4 млн. руб.)</a:t>
          </a:r>
          <a:endParaRPr lang="ru-RU" sz="1200" kern="1200" dirty="0"/>
        </a:p>
      </dsp:txBody>
      <dsp:txXfrm>
        <a:off x="757225" y="2455361"/>
        <a:ext cx="1614976" cy="925665"/>
      </dsp:txXfrm>
    </dsp:sp>
    <dsp:sp modelId="{38536734-C9F2-4E72-A0C2-805BED759EFA}">
      <dsp:nvSpPr>
        <dsp:cNvPr id="0" name=""/>
        <dsp:cNvSpPr/>
      </dsp:nvSpPr>
      <dsp:spPr>
        <a:xfrm>
          <a:off x="515184" y="974562"/>
          <a:ext cx="213241" cy="2975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5084"/>
              </a:lnTo>
              <a:lnTo>
                <a:pt x="213241" y="29750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B1428-C72F-4EB6-A141-8F4770211B95}">
      <dsp:nvSpPr>
        <dsp:cNvPr id="0" name=""/>
        <dsp:cNvSpPr/>
      </dsp:nvSpPr>
      <dsp:spPr>
        <a:xfrm>
          <a:off x="728426" y="3617253"/>
          <a:ext cx="1603887" cy="664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Мероприятия в сфере молодежной политики                   1,2 млн. руб</a:t>
          </a:r>
          <a:r>
            <a:rPr lang="ru-RU" sz="1100" kern="1200" dirty="0" smtClean="0"/>
            <a:t>.                   </a:t>
          </a:r>
          <a:r>
            <a:rPr lang="ru-RU" sz="1200" kern="1200" dirty="0" smtClean="0"/>
            <a:t>(+ 0,6 млн. руб.)</a:t>
          </a:r>
          <a:endParaRPr lang="ru-RU" sz="1200" kern="1200" dirty="0"/>
        </a:p>
      </dsp:txBody>
      <dsp:txXfrm>
        <a:off x="747897" y="3636724"/>
        <a:ext cx="1564945" cy="6258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13F5B-1CB1-4DB0-B45F-86794371E16C}">
      <dsp:nvSpPr>
        <dsp:cNvPr id="0" name=""/>
        <dsp:cNvSpPr/>
      </dsp:nvSpPr>
      <dsp:spPr>
        <a:xfrm>
          <a:off x="46274" y="577152"/>
          <a:ext cx="2249548" cy="9832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Физическая культура и спорт                               2,2 млн. руб.                   (+ 1,3 млн. руб.)</a:t>
          </a:r>
          <a:endParaRPr lang="ru-RU" sz="1600" kern="1200" dirty="0"/>
        </a:p>
      </dsp:txBody>
      <dsp:txXfrm>
        <a:off x="75072" y="605950"/>
        <a:ext cx="2191952" cy="925632"/>
      </dsp:txXfrm>
    </dsp:sp>
    <dsp:sp modelId="{23C7AF2D-5514-47CD-A59C-9F136565EA8E}">
      <dsp:nvSpPr>
        <dsp:cNvPr id="0" name=""/>
        <dsp:cNvSpPr/>
      </dsp:nvSpPr>
      <dsp:spPr>
        <a:xfrm>
          <a:off x="271229" y="1560380"/>
          <a:ext cx="224954" cy="771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1792"/>
              </a:lnTo>
              <a:lnTo>
                <a:pt x="224954" y="7717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96CC8-F3C1-4A74-9098-0D23D1CB5322}">
      <dsp:nvSpPr>
        <dsp:cNvPr id="0" name=""/>
        <dsp:cNvSpPr/>
      </dsp:nvSpPr>
      <dsp:spPr>
        <a:xfrm>
          <a:off x="496184" y="1857123"/>
          <a:ext cx="1833804" cy="9500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Расходы на спортивные мероприятия Комитета по делам молодежи                 2,2 млн. руб.                       (+ 1,3 млн. руб.)</a:t>
          </a:r>
          <a:endParaRPr lang="ru-RU" sz="1200" kern="1200" dirty="0"/>
        </a:p>
      </dsp:txBody>
      <dsp:txXfrm>
        <a:off x="524011" y="1884950"/>
        <a:ext cx="1778150" cy="8944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25596-99EC-42A2-BF0E-B84128DF9FA8}">
      <dsp:nvSpPr>
        <dsp:cNvPr id="0" name=""/>
        <dsp:cNvSpPr/>
      </dsp:nvSpPr>
      <dsp:spPr>
        <a:xfrm>
          <a:off x="0" y="0"/>
          <a:ext cx="8496944" cy="716788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balanced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rgbClr val="002060"/>
              </a:solidFill>
            </a:rPr>
            <a:t>Социальное обеспечение населения</a:t>
          </a:r>
          <a:endParaRPr lang="ru-RU" sz="1400" b="1" i="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0" kern="1200" dirty="0" smtClean="0">
              <a:solidFill>
                <a:srgbClr val="002060"/>
              </a:solidFill>
            </a:rPr>
            <a:t>260,0 – возмещение стоимости коммунальных услуг почетным гражданам района;</a:t>
          </a:r>
          <a:endParaRPr lang="ru-RU" sz="1400" i="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i="0" kern="1200" dirty="0" smtClean="0">
              <a:solidFill>
                <a:srgbClr val="002060"/>
              </a:solidFill>
            </a:rPr>
            <a:t>250,0 – оказание материальной помощи гражданам, пострадавшим в результате ЧС</a:t>
          </a:r>
          <a:r>
            <a:rPr lang="ru-RU" sz="1100" kern="1200" dirty="0" smtClean="0">
              <a:solidFill>
                <a:srgbClr val="002060"/>
              </a:solidFill>
            </a:rPr>
            <a:t>.</a:t>
          </a:r>
          <a:endParaRPr lang="ru-RU" sz="1100" kern="1200" dirty="0">
            <a:solidFill>
              <a:srgbClr val="002060"/>
            </a:solidFill>
          </a:endParaRPr>
        </a:p>
      </dsp:txBody>
      <dsp:txXfrm>
        <a:off x="1753409" y="0"/>
        <a:ext cx="6743534" cy="716788"/>
      </dsp:txXfrm>
    </dsp:sp>
    <dsp:sp modelId="{7A746E17-1B58-444C-A280-33F38138324F}">
      <dsp:nvSpPr>
        <dsp:cNvPr id="0" name=""/>
        <dsp:cNvSpPr/>
      </dsp:nvSpPr>
      <dsp:spPr>
        <a:xfrm>
          <a:off x="165951" y="160904"/>
          <a:ext cx="1453232" cy="4199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55F67-2BA1-4AD0-95E0-BB082574FF51}">
      <dsp:nvSpPr>
        <dsp:cNvPr id="0" name=""/>
        <dsp:cNvSpPr/>
      </dsp:nvSpPr>
      <dsp:spPr>
        <a:xfrm>
          <a:off x="0" y="769734"/>
          <a:ext cx="8496944" cy="190945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balanced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Охрана семьи и детства</a:t>
          </a:r>
          <a:endParaRPr lang="ru-RU" sz="1400" b="1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4 351,1 – меры социальной поддержки опекунам на содержание подопечных детей;</a:t>
          </a:r>
          <a:endParaRPr lang="ru-RU" sz="14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3 521,7– денежное вознаграждение опекунам;</a:t>
          </a:r>
          <a:endParaRPr lang="ru-RU" sz="14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5 065,7– расходы на предоставление мер социальной поддержки приемным родителям;</a:t>
          </a:r>
          <a:endParaRPr lang="ru-RU" sz="14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757,0– компенсация родительской платы за содержание детей в образовательных учреждениях;</a:t>
          </a:r>
          <a:endParaRPr lang="ru-RU" sz="14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1,6 - меры социальной поддержки членам семей мобилизованных.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1753409" y="769734"/>
        <a:ext cx="6743534" cy="1909453"/>
      </dsp:txXfrm>
    </dsp:sp>
    <dsp:sp modelId="{87ECE967-24CA-4190-A31B-26E677EB1DF0}">
      <dsp:nvSpPr>
        <dsp:cNvPr id="0" name=""/>
        <dsp:cNvSpPr/>
      </dsp:nvSpPr>
      <dsp:spPr>
        <a:xfrm>
          <a:off x="54021" y="1509452"/>
          <a:ext cx="1699388" cy="4321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D21C7-A94A-4FA9-A0D6-0B6E60378D33}">
      <dsp:nvSpPr>
        <dsp:cNvPr id="0" name=""/>
        <dsp:cNvSpPr/>
      </dsp:nvSpPr>
      <dsp:spPr>
        <a:xfrm>
          <a:off x="0" y="2713950"/>
          <a:ext cx="8496944" cy="701884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61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balanced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Пенсионное обеспечение</a:t>
          </a:r>
          <a:endParaRPr lang="ru-RU" sz="1400" b="1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kern="1200" dirty="0" smtClean="0">
              <a:solidFill>
                <a:srgbClr val="002060"/>
              </a:solidFill>
            </a:rPr>
            <a:t>2 724,2 - ежемесячная доплата к страховой пенсии за выслугу лет муниципальным служащим.</a:t>
          </a:r>
          <a:endParaRPr lang="ru-RU" sz="1100" kern="1200" dirty="0"/>
        </a:p>
      </dsp:txBody>
      <dsp:txXfrm>
        <a:off x="1753409" y="2713950"/>
        <a:ext cx="6743534" cy="701884"/>
      </dsp:txXfrm>
    </dsp:sp>
    <dsp:sp modelId="{D46DCE6A-D252-4FEE-8852-BFEA4BB55D4A}">
      <dsp:nvSpPr>
        <dsp:cNvPr id="0" name=""/>
        <dsp:cNvSpPr/>
      </dsp:nvSpPr>
      <dsp:spPr>
        <a:xfrm>
          <a:off x="45846" y="2815246"/>
          <a:ext cx="1699388" cy="4321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4F2EEE-60F6-4553-8ECE-20BE3D1B978D}">
      <dsp:nvSpPr>
        <dsp:cNvPr id="0" name=""/>
        <dsp:cNvSpPr/>
      </dsp:nvSpPr>
      <dsp:spPr>
        <a:xfrm>
          <a:off x="0" y="3490427"/>
          <a:ext cx="8496944" cy="1815808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balanced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Другие вопросы в области социальной политики</a:t>
          </a:r>
          <a:endParaRPr lang="ru-RU" sz="1400" b="1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300,0 – мероприятия для граждан пожилого возраста;</a:t>
          </a:r>
          <a:endParaRPr lang="ru-RU" sz="14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1 880,9 – обеспечение деятельности органа по опеке и попечительству над несовершеннолетними;</a:t>
          </a:r>
          <a:endParaRPr lang="ru-RU" sz="14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649,6 – обеспечение деятельности муниципальной комиссии по делам несовершеннолетних и защите их прав;</a:t>
          </a:r>
          <a:endParaRPr lang="ru-RU" sz="1400" kern="120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</a:rPr>
            <a:t> 20,0 – оказание финансовой поддержки социально-ориентированным некоммерческим организациям.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1753409" y="3490427"/>
        <a:ext cx="6743534" cy="1815808"/>
      </dsp:txXfrm>
    </dsp:sp>
    <dsp:sp modelId="{0531C34F-1A58-4B5A-B103-74FCE46E8A8C}">
      <dsp:nvSpPr>
        <dsp:cNvPr id="0" name=""/>
        <dsp:cNvSpPr/>
      </dsp:nvSpPr>
      <dsp:spPr>
        <a:xfrm>
          <a:off x="25250" y="4100601"/>
          <a:ext cx="1699388" cy="4321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0.33146</cdr:x>
      <cdr:y>0.54062</cdr:y>
    </cdr:from>
    <cdr:to>
      <cdr:x>0.41351</cdr:x>
      <cdr:y>0.6141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3174431" y="2102174"/>
          <a:ext cx="785798" cy="285722"/>
        </a:xfrm>
        <a:prstGeom xmlns:a="http://schemas.openxmlformats.org/drawingml/2006/main" prst="roundRect">
          <a:avLst/>
        </a:prstGeom>
        <a:solidFill xmlns:a="http://schemas.openxmlformats.org/drawingml/2006/main">
          <a:sysClr val="window" lastClr="FFFFFF">
            <a:alpha val="41000"/>
          </a:sysClr>
        </a:solidFill>
        <a:ln xmlns:a="http://schemas.openxmlformats.org/drawingml/2006/main" w="11429" cap="flat" cmpd="sng" algn="ctr">
          <a:noFill/>
          <a:prstDash val="sysDash"/>
        </a:ln>
        <a:effectLst xmlns:a="http://schemas.openxmlformats.org/drawingml/2006/main">
          <a:glow rad="812800">
            <a:schemeClr val="bg1">
              <a:alpha val="91000"/>
            </a:schemeClr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i="1" kern="1200" dirty="0" smtClean="0">
              <a:solidFill>
                <a:srgbClr val="002060"/>
              </a:solidFill>
              <a:latin typeface="Arial Rounded MT Bold" pitchFamily="34" charset="0"/>
            </a:rPr>
            <a:t>470,5</a:t>
          </a:r>
          <a:endParaRPr lang="ru-RU" sz="1400" i="1" kern="1200" dirty="0">
            <a:solidFill>
              <a:srgbClr val="002060"/>
            </a:solidFill>
            <a:latin typeface="Arial Rounded MT Bold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0.4876</cdr:x>
      <cdr:y>0.45553</cdr:y>
    </cdr:from>
    <cdr:to>
      <cdr:x>0.57779</cdr:x>
      <cdr:y>0.53415</cdr:y>
    </cdr:to>
    <cdr:sp macro="" textlink="">
      <cdr:nvSpPr>
        <cdr:cNvPr id="6" name="Скругленный прямоугольник 5"/>
        <cdr:cNvSpPr/>
      </cdr:nvSpPr>
      <cdr:spPr>
        <a:xfrm xmlns:a="http://schemas.openxmlformats.org/drawingml/2006/main">
          <a:off x="4248472" y="1655475"/>
          <a:ext cx="785822" cy="285716"/>
        </a:xfrm>
        <a:prstGeom xmlns:a="http://schemas.openxmlformats.org/drawingml/2006/main" prst="roundRect">
          <a:avLst/>
        </a:prstGeom>
        <a:solidFill xmlns:a="http://schemas.openxmlformats.org/drawingml/2006/main">
          <a:sysClr val="window" lastClr="FFFFFF">
            <a:alpha val="41000"/>
          </a:sysClr>
        </a:solidFill>
        <a:ln xmlns:a="http://schemas.openxmlformats.org/drawingml/2006/main" w="11429" cap="flat" cmpd="sng" algn="ctr">
          <a:noFill/>
          <a:prstDash val="sysDash"/>
        </a:ln>
        <a:effectLst xmlns:a="http://schemas.openxmlformats.org/drawingml/2006/main">
          <a:glow rad="812800">
            <a:schemeClr val="bg1">
              <a:alpha val="91000"/>
            </a:schemeClr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i="1" kern="1200" dirty="0">
              <a:solidFill>
                <a:srgbClr val="002060"/>
              </a:solidFill>
              <a:latin typeface="Arial Rounded MT Bold" pitchFamily="34" charset="0"/>
            </a:rPr>
            <a:t>551,6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0.26027</cdr:x>
      <cdr:y>0.36111</cdr:y>
    </cdr:from>
    <cdr:to>
      <cdr:x>0.39726</cdr:x>
      <cdr:y>0.47134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1368152" y="936105"/>
          <a:ext cx="720080" cy="285740"/>
        </a:xfrm>
        <a:prstGeom xmlns:a="http://schemas.openxmlformats.org/drawingml/2006/main" prst="roundRect">
          <a:avLst/>
        </a:prstGeom>
        <a:solidFill xmlns:a="http://schemas.openxmlformats.org/drawingml/2006/main">
          <a:sysClr val="window" lastClr="FFFFFF">
            <a:alpha val="39000"/>
          </a:sysClr>
        </a:solidFill>
        <a:ln xmlns:a="http://schemas.openxmlformats.org/drawingml/2006/main" w="11429" cap="flat" cmpd="sng" algn="ctr">
          <a:noFill/>
          <a:prstDash val="sysDash"/>
        </a:ln>
        <a:effectLst xmlns:a="http://schemas.openxmlformats.org/drawingml/2006/main">
          <a:glow rad="177800">
            <a:schemeClr val="bg1">
              <a:alpha val="75000"/>
            </a:schemeClr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i="1" kern="1200" dirty="0" smtClean="0">
              <a:solidFill>
                <a:srgbClr val="002060"/>
              </a:solidFill>
              <a:latin typeface="Arial Rounded MT Bold" pitchFamily="34" charset="0"/>
            </a:rPr>
            <a:t>119,6</a:t>
          </a:r>
          <a:endParaRPr lang="ru-RU" sz="1400" i="1" kern="1200" dirty="0">
            <a:solidFill>
              <a:srgbClr val="002060"/>
            </a:solidFill>
            <a:latin typeface="Arial Rounded MT Bold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0.42308</cdr:x>
      <cdr:y>0.33089</cdr:y>
    </cdr:from>
    <cdr:to>
      <cdr:x>0.57958</cdr:x>
      <cdr:y>0.42467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4752528" y="2016224"/>
          <a:ext cx="1758064" cy="571418"/>
        </a:xfrm>
        <a:prstGeom xmlns:a="http://schemas.openxmlformats.org/drawingml/2006/main" prst="ellipse">
          <a:avLst/>
        </a:prstGeom>
        <a:solidFill xmlns:a="http://schemas.openxmlformats.org/drawingml/2006/main">
          <a:sysClr val="window" lastClr="FFFFFF">
            <a:alpha val="75000"/>
          </a:sysClr>
        </a:solidFill>
        <a:ln xmlns:a="http://schemas.openxmlformats.org/drawingml/2006/main" w="11429" cap="flat" cmpd="sng" algn="ctr">
          <a:noFill/>
          <a:prstDash val="sysDash"/>
        </a:ln>
        <a:effectLst xmlns:a="http://schemas.openxmlformats.org/drawingml/2006/main">
          <a:glow rad="177800">
            <a:schemeClr val="bg1">
              <a:alpha val="75000"/>
            </a:schemeClr>
          </a:glow>
        </a:effectLst>
        <a:scene3d xmlns:a="http://schemas.openxmlformats.org/drawingml/2006/main">
          <a:camera prst="orthographicFront">
            <a:rot lat="1800000" lon="0" rev="0"/>
          </a:camera>
          <a:lightRig rig="flat" dir="t"/>
        </a:scene3d>
        <a:sp3d xmlns:a="http://schemas.openxmlformats.org/drawingml/2006/main" prstMaterial="metal">
          <a:bevelT/>
          <a:bevelB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>
          <a:flatTx/>
        </a:bodyPr>
        <a:lstStyle xmlns:a="http://schemas.openxmlformats.org/drawingml/2006/main"/>
        <a:p xmlns:a="http://schemas.openxmlformats.org/drawingml/2006/main">
          <a:pPr marL="0" indent="0" algn="ctr" defTabSz="914400" rtl="0" eaLnBrk="1" latinLnBrk="0" hangingPunct="1"/>
          <a:r>
            <a:rPr lang="ru-RU" sz="1400" i="1" kern="1200" dirty="0">
              <a:solidFill>
                <a:srgbClr val="002060"/>
              </a:solidFill>
              <a:latin typeface="Arial Rounded MT Bold" pitchFamily="34" charset="0"/>
            </a:rPr>
            <a:t>551,6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A3B0D-73A6-4835-8F09-71308AD4D827}" type="datetimeFigureOut">
              <a:rPr lang="ru-RU" smtClean="0"/>
              <a:t>28.05.2024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ECA10-1236-4CC0-8C06-EE6633A328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12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microsoft.com/office/2007/relationships/diagramDrawing" Target="../diagrams/drawing5.xml"/><Relationship Id="rId1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26.jpeg"/><Relationship Id="rId5" Type="http://schemas.openxmlformats.org/officeDocument/2006/relationships/diagramColors" Target="../diagrams/colors4.xml"/><Relationship Id="rId15" Type="http://schemas.openxmlformats.org/officeDocument/2006/relationships/image" Target="../media/image12.jpeg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microsoft.com/office/2007/relationships/diagramDrawing" Target="../diagrams/drawing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5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39"/>
            <a:ext cx="4752528" cy="6853761"/>
          </a:xfrm>
          <a:prstGeom prst="rect">
            <a:avLst/>
          </a:prstGeom>
          <a:ln>
            <a:noFill/>
          </a:ln>
          <a:effectLst>
            <a:glow rad="127000">
              <a:schemeClr val="accent1">
                <a:alpha val="0"/>
              </a:schemeClr>
            </a:glow>
            <a:outerShdw dist="35921" dir="2700000" algn="ctr" rotWithShape="0">
              <a:schemeClr val="bg2"/>
            </a:outerShdw>
            <a:reflection endPos="0" dir="5400000" sy="-100000" algn="bl" rotWithShape="0"/>
            <a:softEdge rad="2286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42852"/>
            <a:ext cx="1262202" cy="1491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6" descr="Admin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7197" y="4945407"/>
            <a:ext cx="2551611" cy="1912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683568" y="1528044"/>
            <a:ext cx="7848872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prstMaterial="metal"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БЮДЖЕТ ДЛЯ ГРАЖДАН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К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проекту бюджета Тевризского муниципального района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омской области на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2024 год и на плановый период 2025 и 2026 годов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61136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62268080"/>
              </p:ext>
            </p:extLst>
          </p:nvPr>
        </p:nvGraphicFramePr>
        <p:xfrm>
          <a:off x="1008268" y="1331387"/>
          <a:ext cx="619087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5984"/>
            <a:ext cx="900764" cy="1064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354887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Неналоговые доходы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в 2024 году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245500" y="1052736"/>
            <a:ext cx="7743838" cy="7314"/>
          </a:xfrm>
          <a:prstGeom prst="line">
            <a:avLst/>
          </a:prstGeom>
          <a:noFill/>
          <a:ln w="47625" cap="rnd" cmpd="sng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4368" y="1140523"/>
            <a:ext cx="1578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i="1" dirty="0" smtClean="0">
                <a:solidFill>
                  <a:srgbClr val="002060"/>
                </a:solidFill>
              </a:rPr>
              <a:t>тыс. рублей</a:t>
            </a:r>
            <a:endParaRPr lang="ru-RU" sz="1400" i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91880" y="3285622"/>
            <a:ext cx="970158" cy="398118"/>
          </a:xfrm>
          <a:prstGeom prst="roundRect">
            <a:avLst/>
          </a:prstGeom>
          <a:solidFill>
            <a:sysClr val="window" lastClr="FFFFFF">
              <a:alpha val="39000"/>
            </a:sysClr>
          </a:solidFill>
          <a:ln w="11429" cap="flat" cmpd="sng" algn="ctr">
            <a:noFill/>
            <a:prstDash val="sysDash"/>
          </a:ln>
          <a:effectLst>
            <a:glow rad="177800">
              <a:schemeClr val="bg1">
                <a:alpha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 smtClean="0">
                <a:solidFill>
                  <a:srgbClr val="002060"/>
                </a:solidFill>
              </a:rPr>
              <a:t>1 980,7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7033781" y="2578666"/>
            <a:ext cx="1440160" cy="720080"/>
          </a:xfrm>
          <a:prstGeom prst="downArrow">
            <a:avLst/>
          </a:prstGeom>
          <a:solidFill>
            <a:srgbClr val="FFC000"/>
          </a:solidFill>
          <a:ln>
            <a:solidFill>
              <a:srgbClr val="C00000"/>
            </a:solidFill>
          </a:ln>
          <a:scene3d>
            <a:camera prst="orthographicFront"/>
            <a:lightRig rig="sof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7314615" y="4137852"/>
            <a:ext cx="956811" cy="288032"/>
          </a:xfrm>
          <a:prstGeom prst="homePlat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rgbClr val="002060"/>
                </a:solidFill>
                <a:latin typeface="Arial Rounded MT Bold" pitchFamily="34" charset="0"/>
              </a:rPr>
              <a:t>+</a:t>
            </a:r>
            <a:r>
              <a:rPr lang="ru-RU" sz="1400" i="1" dirty="0" smtClean="0">
                <a:solidFill>
                  <a:srgbClr val="002060"/>
                </a:solidFill>
                <a:latin typeface="Arial Rounded MT Bold" pitchFamily="34" charset="0"/>
              </a:rPr>
              <a:t>62,5</a:t>
            </a:r>
            <a:endParaRPr lang="ru-RU" sz="1400" i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7314615" y="3563635"/>
            <a:ext cx="951428" cy="288032"/>
          </a:xfrm>
          <a:prstGeom prst="homePlate">
            <a:avLst/>
          </a:prstGeom>
          <a:solidFill>
            <a:srgbClr val="00B0F0">
              <a:alpha val="7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rgbClr val="002060"/>
                </a:solidFill>
                <a:latin typeface="Arial Rounded MT Bold" pitchFamily="34" charset="0"/>
              </a:rPr>
              <a:t>+</a:t>
            </a:r>
            <a:r>
              <a:rPr lang="ru-RU" sz="1400" i="1" dirty="0" smtClean="0">
                <a:solidFill>
                  <a:srgbClr val="002060"/>
                </a:solidFill>
                <a:latin typeface="Arial Rounded MT Bold" pitchFamily="34" charset="0"/>
              </a:rPr>
              <a:t>328,8</a:t>
            </a:r>
            <a:endParaRPr lang="ru-RU" sz="1400" i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7342519" y="5251346"/>
            <a:ext cx="928907" cy="288032"/>
          </a:xfrm>
          <a:prstGeom prst="homePlate">
            <a:avLst/>
          </a:prstGeom>
          <a:solidFill>
            <a:srgbClr val="FF0000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rgbClr val="002060"/>
                </a:solidFill>
                <a:latin typeface="Arial Rounded MT Bold" pitchFamily="34" charset="0"/>
              </a:rPr>
              <a:t>+</a:t>
            </a:r>
            <a:r>
              <a:rPr lang="ru-RU" sz="1400" i="1" dirty="0" smtClean="0">
                <a:solidFill>
                  <a:srgbClr val="002060"/>
                </a:solidFill>
                <a:latin typeface="Arial Rounded MT Bold" pitchFamily="34" charset="0"/>
              </a:rPr>
              <a:t>0,1</a:t>
            </a:r>
            <a:endParaRPr lang="ru-RU" sz="1400" i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7342519" y="4675282"/>
            <a:ext cx="910453" cy="288032"/>
          </a:xfrm>
          <a:prstGeom prst="homePlate">
            <a:avLst/>
          </a:prstGeom>
          <a:solidFill>
            <a:srgbClr val="FFC000">
              <a:alpha val="96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rgbClr val="002060"/>
                </a:solidFill>
                <a:latin typeface="Arial Rounded MT Bold" pitchFamily="34" charset="0"/>
              </a:rPr>
              <a:t>-</a:t>
            </a:r>
            <a:r>
              <a:rPr lang="ru-RU" sz="1400" i="1" dirty="0" smtClean="0">
                <a:solidFill>
                  <a:srgbClr val="002060"/>
                </a:solidFill>
                <a:latin typeface="Arial Rounded MT Bold" pitchFamily="34" charset="0"/>
              </a:rPr>
              <a:t>5,0</a:t>
            </a:r>
            <a:endParaRPr lang="ru-RU" sz="1400" i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7391587" y="5819026"/>
            <a:ext cx="910453" cy="288032"/>
          </a:xfrm>
          <a:prstGeom prst="homePlate">
            <a:avLst/>
          </a:prstGeom>
          <a:solidFill>
            <a:srgbClr val="E09BF3">
              <a:alpha val="74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Arial Rounded MT Bold" pitchFamily="34" charset="0"/>
              </a:rPr>
              <a:t>+139,8</a:t>
            </a:r>
            <a:endParaRPr lang="ru-RU" sz="1400" i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33781" y="1754232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002060"/>
                </a:solidFill>
              </a:rPr>
              <a:t>К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первоначаль</a:t>
            </a:r>
            <a:r>
              <a:rPr lang="ru-RU" sz="1400" b="1" i="1" dirty="0" smtClean="0">
                <a:solidFill>
                  <a:srgbClr val="002060"/>
                </a:solidFill>
              </a:rPr>
              <a:t>-ному </a:t>
            </a:r>
            <a:r>
              <a:rPr lang="ru-RU" sz="1400" b="1" i="1" dirty="0">
                <a:solidFill>
                  <a:srgbClr val="002060"/>
                </a:solidFill>
              </a:rPr>
              <a:t>плану на 2023 год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75455" y="2856524"/>
            <a:ext cx="956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Arial Rounded MT Bold" pitchFamily="34" charset="0"/>
              </a:rPr>
              <a:t>+77,0</a:t>
            </a:r>
            <a:endParaRPr lang="ru-RU" dirty="0"/>
          </a:p>
        </p:txBody>
      </p:sp>
      <p:sp>
        <p:nvSpPr>
          <p:cNvPr id="28" name="Пятиугольник 27"/>
          <p:cNvSpPr/>
          <p:nvPr/>
        </p:nvSpPr>
        <p:spPr>
          <a:xfrm>
            <a:off x="7391586" y="6323082"/>
            <a:ext cx="910453" cy="288032"/>
          </a:xfrm>
          <a:prstGeom prst="homePlate">
            <a:avLst/>
          </a:prstGeom>
          <a:solidFill>
            <a:schemeClr val="accent5">
              <a:lumMod val="40000"/>
              <a:lumOff val="60000"/>
              <a:alpha val="74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Arial Rounded MT Bold" pitchFamily="34" charset="0"/>
              </a:rPr>
              <a:t>0,0</a:t>
            </a:r>
            <a:endParaRPr lang="ru-RU" sz="1400" i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2" y="5251346"/>
            <a:ext cx="2072115" cy="15105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118194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71863340"/>
              </p:ext>
            </p:extLst>
          </p:nvPr>
        </p:nvGraphicFramePr>
        <p:xfrm>
          <a:off x="-447607" y="1348258"/>
          <a:ext cx="9217024" cy="5352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6759"/>
            <a:ext cx="900764" cy="1064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75656" y="237091"/>
            <a:ext cx="7211144" cy="70609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Безвозмездные поступления в районный бюджет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1245500" y="908720"/>
            <a:ext cx="7743838" cy="7314"/>
          </a:xfrm>
          <a:prstGeom prst="line">
            <a:avLst/>
          </a:prstGeom>
          <a:noFill/>
          <a:ln w="47625" cap="rnd" cmpd="sng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20394512">
            <a:off x="3007433" y="2604171"/>
            <a:ext cx="757111" cy="248292"/>
          </a:xfrm>
          <a:prstGeom prst="curvedDownArrow">
            <a:avLst>
              <a:gd name="adj1" fmla="val 25000"/>
              <a:gd name="adj2" fmla="val 53011"/>
              <a:gd name="adj3" fmla="val 30553"/>
            </a:avLst>
          </a:prstGeom>
          <a:solidFill>
            <a:srgbClr val="FF0000"/>
          </a:solidFill>
          <a:ln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1981210">
            <a:off x="5493134" y="3064051"/>
            <a:ext cx="761949" cy="247420"/>
          </a:xfrm>
          <a:prstGeom prst="curvedDownArrow">
            <a:avLst>
              <a:gd name="adj1" fmla="val 25000"/>
              <a:gd name="adj2" fmla="val 53011"/>
              <a:gd name="adj3" fmla="val 30553"/>
            </a:avLst>
          </a:prstGeom>
          <a:solidFill>
            <a:srgbClr val="FF0000"/>
          </a:solidFill>
          <a:ln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894530">
            <a:off x="6676158" y="1279428"/>
            <a:ext cx="676645" cy="192903"/>
          </a:xfrm>
          <a:prstGeom prst="curvedDownArrow">
            <a:avLst>
              <a:gd name="adj1" fmla="val 25000"/>
              <a:gd name="adj2" fmla="val 53011"/>
              <a:gd name="adj3" fmla="val 30553"/>
            </a:avLst>
          </a:prstGeom>
          <a:solidFill>
            <a:srgbClr val="FF0000"/>
          </a:solidFill>
          <a:ln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1157820">
            <a:off x="7985433" y="4250837"/>
            <a:ext cx="501749" cy="153217"/>
          </a:xfrm>
          <a:prstGeom prst="curvedDownArrow">
            <a:avLst>
              <a:gd name="adj1" fmla="val 25000"/>
              <a:gd name="adj2" fmla="val 53011"/>
              <a:gd name="adj3" fmla="val 30553"/>
            </a:avLst>
          </a:prstGeom>
          <a:solidFill>
            <a:srgbClr val="FF0000"/>
          </a:solidFill>
          <a:ln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2987823" y="2343184"/>
            <a:ext cx="794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sz="1200" b="1" i="1" dirty="0">
                <a:solidFill>
                  <a:srgbClr val="FF0000"/>
                </a:solidFill>
                <a:latin typeface="Arial Rounded MT Bold" pitchFamily="34" charset="0"/>
              </a:rPr>
              <a:t>41,0</a:t>
            </a:r>
          </a:p>
        </p:txBody>
      </p:sp>
      <p:sp>
        <p:nvSpPr>
          <p:cNvPr id="14" name="TextBox 10"/>
          <p:cNvSpPr txBox="1"/>
          <p:nvPr/>
        </p:nvSpPr>
        <p:spPr>
          <a:xfrm>
            <a:off x="4322454" y="4052230"/>
            <a:ext cx="794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Arial Rounded MT Bold" pitchFamily="34" charset="0"/>
              </a:rPr>
              <a:t>-12,4</a:t>
            </a:r>
            <a:endParaRPr lang="ru-RU" sz="1200" b="1" i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5456961" y="2737926"/>
            <a:ext cx="794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Arial Rounded MT Bold" pitchFamily="34" charset="0"/>
              </a:rPr>
              <a:t>-131,6</a:t>
            </a:r>
            <a:endParaRPr lang="ru-RU" sz="1200" b="1" i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6743874" y="1032798"/>
            <a:ext cx="794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Arial Rounded MT Bold" pitchFamily="34" charset="0"/>
              </a:rPr>
              <a:t>-20,6</a:t>
            </a:r>
            <a:endParaRPr lang="ru-RU" sz="1200" b="1" i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7838824" y="3930955"/>
            <a:ext cx="794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rgbClr val="FF0000"/>
                </a:solidFill>
                <a:latin typeface="Arial Rounded MT Bold" pitchFamily="34" charset="0"/>
              </a:rPr>
              <a:t>-20,1</a:t>
            </a:r>
            <a:endParaRPr lang="ru-RU" sz="1200" b="1" i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44479" y="1050629"/>
            <a:ext cx="1578620" cy="3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i="1" dirty="0" smtClean="0">
                <a:solidFill>
                  <a:srgbClr val="002060"/>
                </a:solidFill>
              </a:rPr>
              <a:t>млн</a:t>
            </a:r>
            <a:r>
              <a:rPr lang="ru-RU" sz="1800" i="1" dirty="0" smtClean="0">
                <a:solidFill>
                  <a:srgbClr val="002060"/>
                </a:solidFill>
              </a:rPr>
              <a:t>. </a:t>
            </a:r>
            <a:r>
              <a:rPr lang="ru-RU" sz="1600" i="1" dirty="0" smtClean="0">
                <a:solidFill>
                  <a:srgbClr val="002060"/>
                </a:solidFill>
              </a:rPr>
              <a:t>рублей</a:t>
            </a:r>
            <a:endParaRPr lang="ru-RU" sz="1600" i="1" dirty="0">
              <a:solidFill>
                <a:srgbClr val="002060"/>
              </a:solidFill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8442067" y="4941168"/>
            <a:ext cx="645929" cy="20162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ru-RU" kern="12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endParaRPr lang="ru-RU" kern="12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>
              <a:lnSpc>
                <a:spcPts val="1700"/>
              </a:lnSpc>
            </a:pPr>
            <a:r>
              <a:rPr lang="ru-RU" b="1" i="1" kern="1200" dirty="0" smtClean="0">
                <a:solidFill>
                  <a:srgbClr val="002060"/>
                </a:solidFill>
                <a:latin typeface="Arial Rounded MT Bold" pitchFamily="34" charset="0"/>
              </a:rPr>
              <a:t>Всего</a:t>
            </a:r>
          </a:p>
          <a:p>
            <a:pPr>
              <a:lnSpc>
                <a:spcPts val="1700"/>
              </a:lnSpc>
            </a:pPr>
            <a:endParaRPr lang="ru-RU" b="1" kern="12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>
              <a:lnSpc>
                <a:spcPts val="1700"/>
              </a:lnSpc>
            </a:pPr>
            <a:endParaRPr lang="ru-RU" b="1" kern="12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>
              <a:lnSpc>
                <a:spcPts val="1700"/>
              </a:lnSpc>
            </a:pPr>
            <a:r>
              <a:rPr lang="ru-RU" b="1" kern="1200" dirty="0" smtClean="0">
                <a:solidFill>
                  <a:srgbClr val="002060"/>
                </a:solidFill>
                <a:latin typeface="Arial Rounded MT Bold" pitchFamily="34" charset="0"/>
              </a:rPr>
              <a:t>365,1</a:t>
            </a:r>
          </a:p>
          <a:p>
            <a:pPr>
              <a:lnSpc>
                <a:spcPts val="1700"/>
              </a:lnSpc>
            </a:pPr>
            <a:r>
              <a:rPr lang="ru-RU" b="1" kern="1200" dirty="0" smtClean="0">
                <a:solidFill>
                  <a:srgbClr val="002060"/>
                </a:solidFill>
                <a:latin typeface="Arial Rounded MT Bold" pitchFamily="34" charset="0"/>
              </a:rPr>
              <a:t>607,9</a:t>
            </a:r>
          </a:p>
          <a:p>
            <a:pPr>
              <a:lnSpc>
                <a:spcPts val="1700"/>
              </a:lnSpc>
            </a:pPr>
            <a:r>
              <a:rPr lang="ru-RU" b="1" kern="1200" dirty="0" smtClean="0">
                <a:solidFill>
                  <a:srgbClr val="002060"/>
                </a:solidFill>
                <a:latin typeface="Arial Rounded MT Bold" pitchFamily="34" charset="0"/>
              </a:rPr>
              <a:t>432,0</a:t>
            </a:r>
            <a:endParaRPr lang="ru-RU" b="1" kern="12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179" t="8893" r="33783" b="11724"/>
          <a:stretch/>
        </p:blipFill>
        <p:spPr bwMode="auto">
          <a:xfrm>
            <a:off x="0" y="1868557"/>
            <a:ext cx="2129982" cy="19395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softEdge rad="12700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Выгнутая вверх стрелка 20"/>
          <p:cNvSpPr/>
          <p:nvPr/>
        </p:nvSpPr>
        <p:spPr>
          <a:xfrm rot="754860">
            <a:off x="4427405" y="4333797"/>
            <a:ext cx="514310" cy="158283"/>
          </a:xfrm>
          <a:prstGeom prst="curvedDownArrow">
            <a:avLst>
              <a:gd name="adj1" fmla="val 25000"/>
              <a:gd name="adj2" fmla="val 53011"/>
              <a:gd name="adj3" fmla="val 30553"/>
            </a:avLst>
          </a:prstGeom>
          <a:solidFill>
            <a:srgbClr val="FF0000"/>
          </a:solidFill>
          <a:ln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123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  <p:bldP spid="17" grpId="0"/>
      <p:bldP spid="19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9693635"/>
              </p:ext>
            </p:extLst>
          </p:nvPr>
        </p:nvGraphicFramePr>
        <p:xfrm>
          <a:off x="-2196752" y="1325187"/>
          <a:ext cx="11233248" cy="6252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900764" cy="1064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416824" cy="70609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Структура расходов районного бюджета на 2024 год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245500" y="1042791"/>
            <a:ext cx="7743838" cy="7314"/>
          </a:xfrm>
          <a:prstGeom prst="line">
            <a:avLst/>
          </a:prstGeom>
          <a:noFill/>
          <a:ln w="47625" cap="rnd" cmpd="sng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844824"/>
            <a:ext cx="1578620" cy="3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i="1" dirty="0" smtClean="0">
                <a:solidFill>
                  <a:srgbClr val="002060"/>
                </a:solidFill>
              </a:rPr>
              <a:t>млн</a:t>
            </a:r>
            <a:r>
              <a:rPr lang="ru-RU" sz="1800" i="1" dirty="0" smtClean="0">
                <a:solidFill>
                  <a:srgbClr val="002060"/>
                </a:solidFill>
              </a:rPr>
              <a:t>. </a:t>
            </a:r>
            <a:r>
              <a:rPr lang="ru-RU" sz="1600" i="1" dirty="0" smtClean="0">
                <a:solidFill>
                  <a:srgbClr val="002060"/>
                </a:solidFill>
              </a:rPr>
              <a:t>рублей</a:t>
            </a:r>
            <a:endParaRPr lang="ru-RU" sz="1600" i="1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5" y="4985247"/>
            <a:ext cx="2016223" cy="17553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37262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64841518"/>
              </p:ext>
            </p:extLst>
          </p:nvPr>
        </p:nvGraphicFramePr>
        <p:xfrm>
          <a:off x="1" y="1007123"/>
          <a:ext cx="919293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5413"/>
            <a:ext cx="900764" cy="1064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274638"/>
            <a:ext cx="741682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Расходы районного бюджета в сфере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«Общегосударственные вопросы»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245500" y="1042791"/>
            <a:ext cx="7743838" cy="7314"/>
          </a:xfrm>
          <a:prstGeom prst="line">
            <a:avLst/>
          </a:prstGeom>
          <a:noFill/>
          <a:ln w="47625" cap="rnd" cmpd="sng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6376" y="1039959"/>
            <a:ext cx="15786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i="1" dirty="0" smtClean="0">
                <a:solidFill>
                  <a:srgbClr val="002060"/>
                </a:solidFill>
              </a:rPr>
              <a:t>тыс. рублей</a:t>
            </a:r>
            <a:endParaRPr lang="ru-RU" sz="1500" i="1" dirty="0">
              <a:solidFill>
                <a:srgbClr val="00206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004048" y="3172113"/>
            <a:ext cx="1216684" cy="438227"/>
          </a:xfrm>
          <a:prstGeom prst="ellipse">
            <a:avLst/>
          </a:prstGeom>
          <a:solidFill>
            <a:sysClr val="window" lastClr="FFFFFF">
              <a:alpha val="75000"/>
            </a:sysClr>
          </a:solidFill>
          <a:ln w="11429" cap="flat" cmpd="sng" algn="ctr">
            <a:noFill/>
            <a:prstDash val="sysDash"/>
          </a:ln>
          <a:effectLst>
            <a:glow rad="177800">
              <a:schemeClr val="bg1">
                <a:alpha val="75000"/>
              </a:schemeClr>
            </a:glow>
          </a:effectLst>
          <a:scene3d>
            <a:camera prst="orthographicFront">
              <a:rot lat="1800000" lon="0" rev="0"/>
            </a:camera>
            <a:lightRig rig="fla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flatTx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rtl="0" eaLnBrk="1" latinLnBrk="0" hangingPunct="1"/>
            <a:r>
              <a:rPr lang="ru-RU" sz="1200" i="1" kern="1200" dirty="0" smtClean="0">
                <a:solidFill>
                  <a:srgbClr val="002060"/>
                </a:solidFill>
                <a:latin typeface="Arial Rounded MT Bold" pitchFamily="34" charset="0"/>
              </a:rPr>
              <a:t>56 374,8</a:t>
            </a:r>
            <a:endParaRPr lang="ru-RU" sz="1200" i="1" kern="12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68" y="5373216"/>
            <a:ext cx="2217190" cy="14847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5659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18261896"/>
              </p:ext>
            </p:extLst>
          </p:nvPr>
        </p:nvGraphicFramePr>
        <p:xfrm>
          <a:off x="0" y="908720"/>
          <a:ext cx="572412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5413"/>
            <a:ext cx="900764" cy="1064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274638"/>
            <a:ext cx="741682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Расходы районного бюджета в сфере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«Национальная экономика»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245500" y="1042791"/>
            <a:ext cx="7743838" cy="7314"/>
          </a:xfrm>
          <a:prstGeom prst="line">
            <a:avLst/>
          </a:prstGeom>
          <a:noFill/>
          <a:ln w="47625" cap="rnd" cmpd="sng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6376" y="1039959"/>
            <a:ext cx="15786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i="1" dirty="0" smtClean="0">
                <a:solidFill>
                  <a:srgbClr val="002060"/>
                </a:solidFill>
              </a:rPr>
              <a:t>тыс. рублей</a:t>
            </a:r>
            <a:endParaRPr lang="ru-RU" sz="1500" i="1" dirty="0">
              <a:solidFill>
                <a:srgbClr val="002060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5292080" y="1412776"/>
            <a:ext cx="3672408" cy="648072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i="1" dirty="0" smtClean="0">
                <a:solidFill>
                  <a:srgbClr val="002060"/>
                </a:solidFill>
              </a:rPr>
              <a:t>Осуществление деятельности по обращению с безнадзорными животными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5292080" y="2132856"/>
            <a:ext cx="3672408" cy="360040"/>
          </a:xfrm>
          <a:prstGeom prst="homePlate">
            <a:avLst/>
          </a:prstGeom>
          <a:solidFill>
            <a:schemeClr val="accent1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i="1" dirty="0" smtClean="0">
                <a:solidFill>
                  <a:srgbClr val="002060"/>
                </a:solidFill>
              </a:rPr>
              <a:t>Содержание дорог местного значения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5292080" y="2564904"/>
            <a:ext cx="3672408" cy="576064"/>
          </a:xfrm>
          <a:prstGeom prst="homePlate">
            <a:avLst/>
          </a:prstGeom>
          <a:solidFill>
            <a:schemeClr val="accent1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i="1" dirty="0" smtClean="0">
                <a:solidFill>
                  <a:srgbClr val="002060"/>
                </a:solidFill>
              </a:rPr>
              <a:t>Организация регулярных перевозок пассажиров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5292080" y="3212976"/>
            <a:ext cx="3672408" cy="648072"/>
          </a:xfrm>
          <a:prstGeom prst="homePlate">
            <a:avLst/>
          </a:prstGeom>
          <a:solidFill>
            <a:schemeClr val="accent1">
              <a:lumMod val="60000"/>
              <a:lumOff val="4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i="1" dirty="0" smtClean="0">
                <a:solidFill>
                  <a:srgbClr val="002060"/>
                </a:solidFill>
              </a:rPr>
              <a:t>Развитие </a:t>
            </a:r>
            <a:r>
              <a:rPr lang="ru-RU" sz="1500" i="1" dirty="0" err="1" smtClean="0">
                <a:solidFill>
                  <a:srgbClr val="002060"/>
                </a:solidFill>
              </a:rPr>
              <a:t>грантовых</a:t>
            </a:r>
            <a:r>
              <a:rPr lang="ru-RU" sz="1500" i="1" dirty="0" smtClean="0">
                <a:solidFill>
                  <a:srgbClr val="002060"/>
                </a:solidFill>
              </a:rPr>
              <a:t> программ поддержки начинающих предпринимателей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5292080" y="3933056"/>
            <a:ext cx="3672408" cy="1080120"/>
          </a:xfrm>
          <a:prstGeom prst="homePlate">
            <a:avLst/>
          </a:pr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i="1" dirty="0" smtClean="0">
                <a:solidFill>
                  <a:srgbClr val="002060"/>
                </a:solidFill>
              </a:rPr>
              <a:t>Оформление технической и землеустроительной документации на объекты недвижимости, находящиеся в муниципальной собственности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5292080" y="5085184"/>
            <a:ext cx="3672408" cy="432048"/>
          </a:xfrm>
          <a:prstGeom prst="homePlate">
            <a:avLst/>
          </a:prstGeom>
          <a:solidFill>
            <a:schemeClr val="accent1">
              <a:lumMod val="60000"/>
              <a:lumOff val="4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i="1" dirty="0" smtClean="0">
                <a:solidFill>
                  <a:srgbClr val="002060"/>
                </a:solidFill>
              </a:rPr>
              <a:t>Содействие занятости населения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5292080" y="5589240"/>
            <a:ext cx="3672408" cy="576064"/>
          </a:xfrm>
          <a:prstGeom prst="homePlate">
            <a:avLst/>
          </a:prstGeom>
          <a:solidFill>
            <a:schemeClr val="accent1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i="1" dirty="0" smtClean="0">
                <a:solidFill>
                  <a:srgbClr val="002060"/>
                </a:solidFill>
              </a:rPr>
              <a:t>Содержание аппарата управления сельского хозяйства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6894" y="499401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002060"/>
                </a:solidFill>
              </a:rPr>
              <a:t>К </a:t>
            </a:r>
            <a:r>
              <a:rPr lang="ru-RU" sz="1400" b="1" i="1" dirty="0" smtClean="0">
                <a:solidFill>
                  <a:srgbClr val="002060"/>
                </a:solidFill>
              </a:rPr>
              <a:t>первоначальному </a:t>
            </a:r>
            <a:r>
              <a:rPr lang="ru-RU" sz="1400" b="1" i="1" dirty="0">
                <a:solidFill>
                  <a:srgbClr val="002060"/>
                </a:solidFill>
              </a:rPr>
              <a:t>плану на 2023 год</a:t>
            </a:r>
          </a:p>
        </p:txBody>
      </p:sp>
      <p:pic>
        <p:nvPicPr>
          <p:cNvPr id="23" name="Рисунок 22" descr="экономика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557886" y="5226428"/>
            <a:ext cx="2304255" cy="1631572"/>
          </a:xfrm>
          <a:prstGeom prst="rect">
            <a:avLst/>
          </a:prstGeom>
          <a:blipFill>
            <a:blip r:embed="rId5" cstate="print">
              <a:lum bright="20000"/>
            </a:blip>
            <a:stretch>
              <a:fillRect/>
            </a:stretch>
          </a:blipFill>
          <a:ln>
            <a:noFill/>
          </a:ln>
          <a:effectLst>
            <a:softEdge rad="127000"/>
          </a:effec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2195736" y="2349188"/>
            <a:ext cx="929814" cy="285722"/>
          </a:xfrm>
          <a:prstGeom prst="roundRect">
            <a:avLst/>
          </a:prstGeom>
          <a:solidFill>
            <a:sysClr val="window" lastClr="FFFFFF">
              <a:alpha val="46000"/>
            </a:sysClr>
          </a:solidFill>
          <a:ln w="11429" cap="flat" cmpd="sng" algn="ctr">
            <a:noFill/>
            <a:prstDash val="sysDash"/>
          </a:ln>
          <a:effectLst>
            <a:glow rad="304800">
              <a:schemeClr val="bg1">
                <a:alpha val="9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i="1" kern="1200" dirty="0" smtClean="0">
                <a:solidFill>
                  <a:srgbClr val="002060"/>
                </a:solidFill>
                <a:latin typeface="Arial Rounded MT Bold" pitchFamily="34" charset="0"/>
              </a:rPr>
              <a:t>9 056,6</a:t>
            </a:r>
            <a:endParaRPr lang="ru-RU" sz="1200" i="1" kern="12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2" name="Стрелка вверх 1"/>
          <p:cNvSpPr/>
          <p:nvPr/>
        </p:nvSpPr>
        <p:spPr>
          <a:xfrm>
            <a:off x="3370930" y="5517232"/>
            <a:ext cx="1224136" cy="504056"/>
          </a:xfrm>
          <a:prstGeom prst="upArrow">
            <a:avLst/>
          </a:prstGeom>
          <a:solidFill>
            <a:srgbClr val="FFC000"/>
          </a:solidFill>
          <a:ln>
            <a:solidFill>
              <a:srgbClr val="C00000"/>
            </a:solidFill>
          </a:ln>
          <a:scene3d>
            <a:camera prst="orthographicFront"/>
            <a:lightRig rig="sof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Arial Rounded MT Bold" pitchFamily="34" charset="0"/>
              </a:rPr>
              <a:t>+2,5</a:t>
            </a:r>
            <a:endParaRPr lang="ru-RU" sz="1400" i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346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7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7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75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2" grpId="0"/>
      <p:bldP spid="24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5413"/>
            <a:ext cx="900764" cy="1064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274638"/>
            <a:ext cx="741682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Расходы районного бюджета в сфере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«Жилищно-коммунальное хозяйство»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245500" y="1042791"/>
            <a:ext cx="7743838" cy="7314"/>
          </a:xfrm>
          <a:prstGeom prst="line">
            <a:avLst/>
          </a:prstGeom>
          <a:noFill/>
          <a:ln w="47625" cap="rnd" cmpd="sng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graphicFrame>
        <p:nvGraphicFramePr>
          <p:cNvPr id="52" name="Схема 51"/>
          <p:cNvGraphicFramePr/>
          <p:nvPr>
            <p:extLst>
              <p:ext uri="{D42A27DB-BD31-4B8C-83A1-F6EECF244321}">
                <p14:modId xmlns="" xmlns:p14="http://schemas.microsoft.com/office/powerpoint/2010/main" val="2312105765"/>
              </p:ext>
            </p:extLst>
          </p:nvPr>
        </p:nvGraphicFramePr>
        <p:xfrm>
          <a:off x="114883" y="1916832"/>
          <a:ext cx="859591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2123728" y="1556792"/>
            <a:ext cx="6408712" cy="1008112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rgbClr val="002060"/>
                </a:solidFill>
              </a:rPr>
              <a:t>Расходы по разделу «Жилищно-коммунальное хозяйство» запланированы в </a:t>
            </a:r>
            <a:r>
              <a:rPr lang="ru-RU" b="1" dirty="0">
                <a:solidFill>
                  <a:srgbClr val="002060"/>
                </a:solidFill>
              </a:rPr>
              <a:t>сумме </a:t>
            </a:r>
            <a:r>
              <a:rPr lang="ru-RU" b="1" dirty="0" smtClean="0">
                <a:solidFill>
                  <a:srgbClr val="002060"/>
                </a:solidFill>
              </a:rPr>
              <a:t>3 921,1 </a:t>
            </a:r>
            <a:r>
              <a:rPr lang="ru-RU" b="1" dirty="0">
                <a:solidFill>
                  <a:srgbClr val="002060"/>
                </a:solidFill>
              </a:rPr>
              <a:t>тыс. руб.</a:t>
            </a:r>
            <a:r>
              <a:rPr lang="ru-RU" dirty="0">
                <a:solidFill>
                  <a:srgbClr val="002060"/>
                </a:solidFill>
              </a:rPr>
              <a:t>, в том числе:</a:t>
            </a:r>
          </a:p>
        </p:txBody>
      </p:sp>
      <p:sp>
        <p:nvSpPr>
          <p:cNvPr id="55" name="Овал 54" descr="жкх.jpg"/>
          <p:cNvSpPr/>
          <p:nvPr/>
        </p:nvSpPr>
        <p:spPr>
          <a:xfrm>
            <a:off x="251521" y="1268760"/>
            <a:ext cx="1872208" cy="1800200"/>
          </a:xfrm>
          <a:prstGeom prst="ellipse">
            <a:avLst/>
          </a:prstGeom>
          <a:blipFill>
            <a:blip r:embed="rId7" cstate="print">
              <a:lum/>
            </a:blip>
            <a:srcRect/>
            <a:stretch>
              <a:fillRect l="-10000" r="-10000"/>
            </a:stretch>
          </a:blip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="" xmlns:p14="http://schemas.microsoft.com/office/powerpoint/2010/main" val="356257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2" grpId="0">
        <p:bldAsOne/>
      </p:bldGraphic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5413"/>
            <a:ext cx="900764" cy="1064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274638"/>
            <a:ext cx="741682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Расходы районного бюджета в сфере «Образование»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245500" y="1042791"/>
            <a:ext cx="7743838" cy="7314"/>
          </a:xfrm>
          <a:prstGeom prst="line">
            <a:avLst/>
          </a:prstGeom>
          <a:noFill/>
          <a:ln w="47625" cap="rnd" cmpd="sng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245499" y="3679132"/>
            <a:ext cx="2627179" cy="1547119"/>
          </a:xfrm>
          <a:prstGeom prst="ellipse">
            <a:avLst/>
          </a:prstGeom>
          <a:solidFill>
            <a:schemeClr val="accent1">
              <a:lumMod val="40000"/>
              <a:lumOff val="60000"/>
              <a:alpha val="61000"/>
            </a:schemeClr>
          </a:solidFill>
          <a:ln>
            <a:noFill/>
          </a:ln>
          <a:scene3d>
            <a:camera prst="perspectiveContrastingRightFacing">
              <a:rot lat="623785" lon="19800000" rev="213211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rgbClr val="002060"/>
                </a:solidFill>
              </a:rPr>
              <a:t>Дополнительное образование</a:t>
            </a:r>
          </a:p>
          <a:p>
            <a:pPr algn="ctr"/>
            <a:r>
              <a:rPr lang="ru-RU" sz="1600" i="1" dirty="0" smtClean="0">
                <a:solidFill>
                  <a:srgbClr val="002060"/>
                </a:solidFill>
              </a:rPr>
              <a:t>17,2</a:t>
            </a:r>
          </a:p>
          <a:p>
            <a:pPr algn="ctr"/>
            <a:r>
              <a:rPr lang="ru-RU" sz="1600" i="1" dirty="0" smtClean="0">
                <a:solidFill>
                  <a:srgbClr val="002060"/>
                </a:solidFill>
              </a:rPr>
              <a:t>(+8,4)</a:t>
            </a:r>
            <a:endParaRPr lang="ru-RU" sz="1600" i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7504" y="2931080"/>
            <a:ext cx="1913209" cy="1378347"/>
          </a:xfrm>
          <a:prstGeom prst="ellipse">
            <a:avLst/>
          </a:prstGeom>
          <a:solidFill>
            <a:schemeClr val="accent1">
              <a:lumMod val="60000"/>
              <a:lumOff val="40000"/>
              <a:alpha val="61000"/>
            </a:schemeClr>
          </a:solidFill>
          <a:ln>
            <a:noFill/>
          </a:ln>
          <a:scene3d>
            <a:camera prst="perspectiveContrastingRightFacing">
              <a:rot lat="623785" lon="19800000" rev="213211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rgbClr val="002060"/>
                </a:solidFill>
              </a:rPr>
              <a:t>Дошкольное образование</a:t>
            </a:r>
          </a:p>
          <a:p>
            <a:pPr algn="ctr"/>
            <a:r>
              <a:rPr lang="ru-RU" sz="1600" i="1" dirty="0" smtClean="0">
                <a:solidFill>
                  <a:srgbClr val="002060"/>
                </a:solidFill>
              </a:rPr>
              <a:t>65,6</a:t>
            </a:r>
          </a:p>
          <a:p>
            <a:pPr algn="ctr"/>
            <a:r>
              <a:rPr lang="ru-RU" sz="1600" i="1" dirty="0" smtClean="0">
                <a:solidFill>
                  <a:srgbClr val="002060"/>
                </a:solidFill>
              </a:rPr>
              <a:t>(+7,9)</a:t>
            </a:r>
            <a:endParaRPr lang="ru-RU" sz="1600" i="1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79404" y="1416956"/>
            <a:ext cx="1882618" cy="1640031"/>
          </a:xfrm>
          <a:prstGeom prst="ellipse">
            <a:avLst/>
          </a:prstGeom>
          <a:solidFill>
            <a:schemeClr val="accent1">
              <a:alpha val="61000"/>
            </a:schemeClr>
          </a:solidFill>
          <a:ln>
            <a:noFill/>
          </a:ln>
          <a:scene3d>
            <a:camera prst="perspectiveContrastingRightFacing">
              <a:rot lat="623785" lon="19800000" rev="213211"/>
            </a:camera>
            <a:lightRig rig="threePt" dir="t">
              <a:rot lat="0" lon="0" rev="2400000"/>
            </a:lightRig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rgbClr val="002060"/>
                </a:solidFill>
              </a:rPr>
              <a:t>Общее образование</a:t>
            </a:r>
          </a:p>
          <a:p>
            <a:pPr algn="ctr"/>
            <a:r>
              <a:rPr lang="ru-RU" sz="1600" i="1" dirty="0" smtClean="0">
                <a:solidFill>
                  <a:srgbClr val="002060"/>
                </a:solidFill>
              </a:rPr>
              <a:t>247,1</a:t>
            </a:r>
          </a:p>
          <a:p>
            <a:pPr algn="ctr"/>
            <a:r>
              <a:rPr lang="ru-RU" sz="1600" i="1" dirty="0" smtClean="0">
                <a:solidFill>
                  <a:srgbClr val="002060"/>
                </a:solidFill>
              </a:rPr>
              <a:t>(+28,1)</a:t>
            </a:r>
            <a:endParaRPr lang="ru-RU" sz="1600" i="1" dirty="0">
              <a:solidFill>
                <a:srgbClr val="00206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357882" y="4452691"/>
            <a:ext cx="1944216" cy="1656184"/>
          </a:xfrm>
          <a:prstGeom prst="ellipse">
            <a:avLst/>
          </a:prstGeom>
          <a:solidFill>
            <a:schemeClr val="accent1">
              <a:lumMod val="20000"/>
              <a:lumOff val="80000"/>
              <a:alpha val="61000"/>
            </a:schemeClr>
          </a:solidFill>
          <a:ln>
            <a:noFill/>
          </a:ln>
          <a:scene3d>
            <a:camera prst="perspectiveContrastingRightFacing">
              <a:rot lat="623785" lon="19800000" rev="213211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rgbClr val="002060"/>
                </a:solidFill>
              </a:rPr>
              <a:t>Другие вопросы в области образования</a:t>
            </a:r>
          </a:p>
          <a:p>
            <a:pPr algn="ctr"/>
            <a:r>
              <a:rPr lang="ru-RU" sz="1600" i="1" dirty="0" smtClean="0">
                <a:solidFill>
                  <a:srgbClr val="002060"/>
                </a:solidFill>
              </a:rPr>
              <a:t>19,6</a:t>
            </a:r>
          </a:p>
          <a:p>
            <a:pPr algn="ctr"/>
            <a:r>
              <a:rPr lang="ru-RU" sz="1600" i="1" dirty="0" smtClean="0">
                <a:solidFill>
                  <a:srgbClr val="002060"/>
                </a:solidFill>
              </a:rPr>
              <a:t>(+3,0)</a:t>
            </a:r>
            <a:endParaRPr lang="ru-RU" sz="1600" i="1" dirty="0">
              <a:solidFill>
                <a:srgbClr val="00206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491706" y="2666150"/>
            <a:ext cx="1814657" cy="1512168"/>
          </a:xfrm>
          <a:prstGeom prst="ellipse">
            <a:avLst/>
          </a:prstGeom>
          <a:solidFill>
            <a:schemeClr val="accent1">
              <a:lumMod val="40000"/>
              <a:lumOff val="60000"/>
              <a:alpha val="61000"/>
            </a:schemeClr>
          </a:solidFill>
          <a:ln>
            <a:noFill/>
          </a:ln>
          <a:scene3d>
            <a:camera prst="perspectiveContrastingRightFacing">
              <a:rot lat="623785" lon="19800000" rev="213211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rgbClr val="002060"/>
                </a:solidFill>
              </a:rPr>
              <a:t>Содержание аппарата управления</a:t>
            </a:r>
          </a:p>
          <a:p>
            <a:pPr algn="ctr"/>
            <a:r>
              <a:rPr lang="ru-RU" sz="1600" i="1" dirty="0" smtClean="0">
                <a:solidFill>
                  <a:srgbClr val="002060"/>
                </a:solidFill>
              </a:rPr>
              <a:t>7,1</a:t>
            </a:r>
          </a:p>
          <a:p>
            <a:pPr algn="ctr"/>
            <a:r>
              <a:rPr lang="ru-RU" sz="1600" i="1" dirty="0" smtClean="0">
                <a:solidFill>
                  <a:srgbClr val="002060"/>
                </a:solidFill>
              </a:rPr>
              <a:t>(+2,1)</a:t>
            </a:r>
            <a:endParaRPr lang="ru-RU" sz="1600" i="1" dirty="0">
              <a:solidFill>
                <a:srgbClr val="00206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854218" y="1113423"/>
            <a:ext cx="2036922" cy="1646588"/>
          </a:xfrm>
          <a:prstGeom prst="ellipse">
            <a:avLst/>
          </a:prstGeom>
          <a:solidFill>
            <a:schemeClr val="tx2">
              <a:lumMod val="40000"/>
              <a:lumOff val="60000"/>
              <a:alpha val="61000"/>
            </a:schemeClr>
          </a:solidFill>
          <a:ln>
            <a:noFill/>
          </a:ln>
          <a:scene3d>
            <a:camera prst="perspectiveContrastingRightFacing">
              <a:rot lat="623785" lon="19800000" rev="213211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rgbClr val="002060"/>
                </a:solidFill>
              </a:rPr>
              <a:t>Молодежная политика</a:t>
            </a:r>
          </a:p>
          <a:p>
            <a:pPr algn="ctr"/>
            <a:r>
              <a:rPr lang="ru-RU" sz="1600" i="1" dirty="0" smtClean="0">
                <a:solidFill>
                  <a:srgbClr val="002060"/>
                </a:solidFill>
              </a:rPr>
              <a:t>11,7</a:t>
            </a:r>
          </a:p>
          <a:p>
            <a:pPr algn="ctr"/>
            <a:r>
              <a:rPr lang="ru-RU" sz="1600" i="1" dirty="0" smtClean="0">
                <a:solidFill>
                  <a:srgbClr val="002060"/>
                </a:solidFill>
              </a:rPr>
              <a:t>(+2,0)</a:t>
            </a:r>
            <a:endParaRPr lang="ru-RU" sz="1600" i="1" dirty="0">
              <a:solidFill>
                <a:srgbClr val="002060"/>
              </a:solidFill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5117419" y="1325560"/>
            <a:ext cx="390685" cy="4876680"/>
          </a:xfrm>
          <a:prstGeom prst="rightBrace">
            <a:avLst>
              <a:gd name="adj1" fmla="val 8333"/>
              <a:gd name="adj2" fmla="val 50236"/>
            </a:avLst>
          </a:prstGeom>
          <a:ln w="44450" cap="rnd">
            <a:solidFill>
              <a:srgbClr val="002060"/>
            </a:solidFill>
            <a:round/>
            <a:tailEnd type="none"/>
          </a:ln>
          <a:scene3d>
            <a:camera prst="orthographicFront"/>
            <a:lightRig rig="balanced" dir="t"/>
          </a:scene3d>
          <a:sp3d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526526" y="3237318"/>
            <a:ext cx="1728192" cy="1455741"/>
          </a:xfrm>
          <a:prstGeom prst="ellipse">
            <a:avLst/>
          </a:prstGeom>
          <a:solidFill>
            <a:schemeClr val="tx2">
              <a:lumMod val="60000"/>
              <a:lumOff val="40000"/>
              <a:alpha val="44000"/>
            </a:schemeClr>
          </a:solidFill>
          <a:ln>
            <a:solidFill>
              <a:schemeClr val="tx2">
                <a:lumMod val="40000"/>
                <a:lumOff val="60000"/>
                <a:alpha val="78000"/>
              </a:schemeClr>
            </a:solidFill>
          </a:ln>
          <a:scene3d>
            <a:camera prst="perspectiveHeroicExtremeLeftFacing">
              <a:rot lat="0" lon="2067641" rev="2159400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002060"/>
                </a:solidFill>
              </a:rPr>
              <a:t>368,3</a:t>
            </a:r>
          </a:p>
          <a:p>
            <a:pPr algn="ctr"/>
            <a:r>
              <a:rPr lang="ru-RU" sz="1600" i="1" dirty="0" smtClean="0">
                <a:solidFill>
                  <a:srgbClr val="002060"/>
                </a:solidFill>
              </a:rPr>
              <a:t>(+51,6)</a:t>
            </a:r>
            <a:endParaRPr lang="ru-RU" sz="1600" i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68344" y="1113423"/>
            <a:ext cx="1578620" cy="3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i="1" dirty="0" smtClean="0">
                <a:solidFill>
                  <a:srgbClr val="002060"/>
                </a:solidFill>
              </a:rPr>
              <a:t>млн</a:t>
            </a:r>
            <a:r>
              <a:rPr lang="ru-RU" sz="1800" i="1" dirty="0" smtClean="0">
                <a:solidFill>
                  <a:srgbClr val="002060"/>
                </a:solidFill>
              </a:rPr>
              <a:t>. </a:t>
            </a:r>
            <a:r>
              <a:rPr lang="ru-RU" sz="1600" i="1" dirty="0" smtClean="0">
                <a:solidFill>
                  <a:srgbClr val="002060"/>
                </a:solidFill>
              </a:rPr>
              <a:t>рублей</a:t>
            </a:r>
            <a:endParaRPr lang="ru-RU" sz="1600" i="1" dirty="0">
              <a:solidFill>
                <a:srgbClr val="002060"/>
              </a:solidFill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6012160" y="1707370"/>
            <a:ext cx="1232928" cy="943895"/>
          </a:xfrm>
          <a:prstGeom prst="wedgeRoundRectCallout">
            <a:avLst>
              <a:gd name="adj1" fmla="val -16824"/>
              <a:gd name="adj2" fmla="val 89992"/>
              <a:gd name="adj3" fmla="val 16667"/>
            </a:avLst>
          </a:prstGeom>
          <a:solidFill>
            <a:schemeClr val="tx2">
              <a:lumMod val="40000"/>
              <a:lumOff val="60000"/>
              <a:alpha val="31000"/>
            </a:schemeClr>
          </a:solidFill>
          <a:ln>
            <a:noFill/>
          </a:ln>
          <a:scene3d>
            <a:camera prst="perspectiveBelow"/>
            <a:lightRig rig="balanced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rgbClr val="002060"/>
                </a:solidFill>
              </a:rPr>
              <a:t>МБ</a:t>
            </a:r>
          </a:p>
          <a:p>
            <a:pPr algn="ctr"/>
            <a:r>
              <a:rPr lang="ru-RU" sz="1600" i="1" dirty="0" smtClean="0">
                <a:solidFill>
                  <a:srgbClr val="002060"/>
                </a:solidFill>
              </a:rPr>
              <a:t>147,5</a:t>
            </a:r>
          </a:p>
          <a:p>
            <a:pPr algn="ctr"/>
            <a:r>
              <a:rPr lang="ru-RU" sz="1600" i="1" dirty="0" smtClean="0">
                <a:solidFill>
                  <a:srgbClr val="002060"/>
                </a:solidFill>
              </a:rPr>
              <a:t>(+30,5)</a:t>
            </a:r>
            <a:endParaRPr lang="ru-RU" sz="1600" i="1" dirty="0">
              <a:solidFill>
                <a:srgbClr val="002060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7403007" y="2459133"/>
            <a:ext cx="1232928" cy="943895"/>
          </a:xfrm>
          <a:prstGeom prst="wedgeRoundRectCallout">
            <a:avLst>
              <a:gd name="adj1" fmla="val -55910"/>
              <a:gd name="adj2" fmla="val 80828"/>
              <a:gd name="adj3" fmla="val 16667"/>
            </a:avLst>
          </a:prstGeom>
          <a:solidFill>
            <a:schemeClr val="tx2">
              <a:lumMod val="40000"/>
              <a:lumOff val="60000"/>
              <a:alpha val="31000"/>
            </a:schemeClr>
          </a:solidFill>
          <a:ln>
            <a:noFill/>
          </a:ln>
          <a:scene3d>
            <a:camera prst="perspectiveBelow"/>
            <a:lightRig rig="balanced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rgbClr val="002060"/>
                </a:solidFill>
              </a:rPr>
              <a:t>ОБ</a:t>
            </a:r>
          </a:p>
          <a:p>
            <a:pPr algn="ctr"/>
            <a:r>
              <a:rPr lang="ru-RU" sz="1600" i="1" dirty="0">
                <a:solidFill>
                  <a:srgbClr val="002060"/>
                </a:solidFill>
              </a:rPr>
              <a:t>220,8</a:t>
            </a:r>
          </a:p>
          <a:p>
            <a:pPr algn="ctr"/>
            <a:r>
              <a:rPr lang="ru-RU" sz="1600" i="1" dirty="0" smtClean="0">
                <a:solidFill>
                  <a:srgbClr val="002060"/>
                </a:solidFill>
              </a:rPr>
              <a:t>(+21,1)</a:t>
            </a:r>
            <a:endParaRPr lang="ru-RU" sz="1600" i="1" dirty="0">
              <a:solidFill>
                <a:srgbClr val="002060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738" t="24506" r="8818" b="11717"/>
          <a:stretch/>
        </p:blipFill>
        <p:spPr>
          <a:xfrm>
            <a:off x="0" y="4576335"/>
            <a:ext cx="1542813" cy="22716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softEdge rad="1270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979" y="4937111"/>
            <a:ext cx="3085493" cy="16677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softEdge rad="127000"/>
          </a:effectLst>
        </p:spPr>
      </p:pic>
      <p:sp>
        <p:nvSpPr>
          <p:cNvPr id="23" name="TextBox 22"/>
          <p:cNvSpPr txBox="1"/>
          <p:nvPr/>
        </p:nvSpPr>
        <p:spPr>
          <a:xfrm>
            <a:off x="1564997" y="6381328"/>
            <a:ext cx="6071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i="1" dirty="0" smtClean="0">
                <a:solidFill>
                  <a:srgbClr val="002060"/>
                </a:solidFill>
              </a:rPr>
              <a:t>(*) - к </a:t>
            </a:r>
            <a:r>
              <a:rPr lang="ru-RU" sz="1600" i="1" dirty="0">
                <a:solidFill>
                  <a:srgbClr val="002060"/>
                </a:solidFill>
              </a:rPr>
              <a:t>первоначальному плану на 2023 год</a:t>
            </a:r>
          </a:p>
          <a:p>
            <a:r>
              <a:rPr lang="ru-RU" sz="1600" i="1" dirty="0" smtClean="0">
                <a:solidFill>
                  <a:srgbClr val="002060"/>
                </a:solidFill>
              </a:rPr>
              <a:t> </a:t>
            </a:r>
            <a:endParaRPr lang="ru-RU" sz="1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098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9" grpId="0" animBg="1"/>
      <p:bldP spid="20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5413"/>
            <a:ext cx="900764" cy="1064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274638"/>
            <a:ext cx="741682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Расходы районного бюджета в сфере «Образование»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245500" y="1042791"/>
            <a:ext cx="7743838" cy="7314"/>
          </a:xfrm>
          <a:prstGeom prst="line">
            <a:avLst/>
          </a:prstGeom>
          <a:noFill/>
          <a:ln w="47625" cap="rnd" cmpd="sng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3685861244"/>
              </p:ext>
            </p:extLst>
          </p:nvPr>
        </p:nvGraphicFramePr>
        <p:xfrm>
          <a:off x="1475656" y="1645920"/>
          <a:ext cx="7272808" cy="159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79483420"/>
              </p:ext>
            </p:extLst>
          </p:nvPr>
        </p:nvGraphicFramePr>
        <p:xfrm>
          <a:off x="1410982" y="3703278"/>
          <a:ext cx="7416824" cy="3110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Блок-схема: узел 14"/>
          <p:cNvSpPr/>
          <p:nvPr/>
        </p:nvSpPr>
        <p:spPr>
          <a:xfrm>
            <a:off x="107504" y="1844824"/>
            <a:ext cx="1410460" cy="1152128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balanced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002060"/>
                </a:solidFill>
              </a:rPr>
              <a:t>220,8 </a:t>
            </a:r>
            <a:r>
              <a:rPr lang="ru-RU" sz="1700" i="1" dirty="0" err="1" smtClean="0">
                <a:solidFill>
                  <a:srgbClr val="002060"/>
                </a:solidFill>
              </a:rPr>
              <a:t>млн.руб</a:t>
            </a:r>
            <a:r>
              <a:rPr lang="ru-RU" sz="1600" i="1" dirty="0" smtClean="0">
                <a:solidFill>
                  <a:srgbClr val="002060"/>
                </a:solidFill>
              </a:rPr>
              <a:t>.</a:t>
            </a:r>
            <a:endParaRPr lang="ru-RU" sz="1600" i="1" dirty="0">
              <a:solidFill>
                <a:srgbClr val="002060"/>
              </a:solidFill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1213512" y="1331700"/>
            <a:ext cx="7534952" cy="371739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balanced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i="1" dirty="0" smtClean="0">
                <a:solidFill>
                  <a:srgbClr val="002060"/>
                </a:solidFill>
              </a:rPr>
              <a:t>Субвенция из областного бюджета</a:t>
            </a:r>
            <a:endParaRPr lang="ru-RU" sz="1700" i="1" dirty="0">
              <a:solidFill>
                <a:srgbClr val="002060"/>
              </a:solidFill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1254847" y="3331539"/>
            <a:ext cx="7534952" cy="371739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balanced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i="1" dirty="0" smtClean="0">
                <a:solidFill>
                  <a:srgbClr val="002060"/>
                </a:solidFill>
              </a:rPr>
              <a:t>Средства районного бюджета</a:t>
            </a:r>
            <a:endParaRPr lang="ru-RU" sz="1700" i="1" dirty="0">
              <a:solidFill>
                <a:srgbClr val="002060"/>
              </a:solidFill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139588" y="4653136"/>
            <a:ext cx="1410460" cy="1152128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balanced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002060"/>
                </a:solidFill>
              </a:rPr>
              <a:t>147,6 </a:t>
            </a:r>
            <a:r>
              <a:rPr lang="ru-RU" sz="1700" i="1" dirty="0" err="1" smtClean="0">
                <a:solidFill>
                  <a:srgbClr val="002060"/>
                </a:solidFill>
              </a:rPr>
              <a:t>млн.руб</a:t>
            </a:r>
            <a:r>
              <a:rPr lang="ru-RU" sz="1700" i="1" dirty="0" smtClean="0">
                <a:solidFill>
                  <a:srgbClr val="002060"/>
                </a:solidFill>
              </a:rPr>
              <a:t>.</a:t>
            </a:r>
            <a:endParaRPr lang="ru-RU" sz="17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701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P spid="15" grpId="0" animBg="1"/>
      <p:bldP spid="16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24969754"/>
              </p:ext>
            </p:extLst>
          </p:nvPr>
        </p:nvGraphicFramePr>
        <p:xfrm>
          <a:off x="251520" y="1159952"/>
          <a:ext cx="2736304" cy="428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5413"/>
            <a:ext cx="900764" cy="1064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274638"/>
            <a:ext cx="741682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Расходы районного бюджета в сфере «Молодежная политика, физическая культура и спорт»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245500" y="1042791"/>
            <a:ext cx="7743838" cy="7314"/>
          </a:xfrm>
          <a:prstGeom prst="line">
            <a:avLst/>
          </a:prstGeom>
          <a:noFill/>
          <a:ln w="47625" cap="rnd" cmpd="sng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6376" y="1039959"/>
            <a:ext cx="15786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i="1" dirty="0" smtClean="0">
                <a:solidFill>
                  <a:srgbClr val="002060"/>
                </a:solidFill>
              </a:rPr>
              <a:t>млн. рублей</a:t>
            </a:r>
            <a:endParaRPr lang="ru-RU" sz="1500" i="1" dirty="0">
              <a:solidFill>
                <a:srgbClr val="002060"/>
              </a:solidFill>
            </a:endParaRPr>
          </a:p>
        </p:txBody>
      </p:sp>
      <p:graphicFrame>
        <p:nvGraphicFramePr>
          <p:cNvPr id="9" name="Объект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68342992"/>
              </p:ext>
            </p:extLst>
          </p:nvPr>
        </p:nvGraphicFramePr>
        <p:xfrm>
          <a:off x="2735796" y="1268760"/>
          <a:ext cx="2376264" cy="338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saturation sat="165000"/>
                    </a14:imgEffect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11" y="5405881"/>
            <a:ext cx="2664296" cy="14986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  <a:effectLst>
            <a:softEdge rad="127000"/>
          </a:effectLst>
          <a:scene3d>
            <a:camera prst="perspectiveContrastingRightFacing">
              <a:rot lat="623785" lon="21000000" rev="213211"/>
            </a:camera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84784"/>
            <a:ext cx="2504313" cy="14086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  <a:effectLst>
            <a:softEdge rad="127000"/>
          </a:effectLst>
          <a:scene3d>
            <a:camera prst="perspectiveContrastingRightFacing">
              <a:rot lat="623785" lon="21000000" rev="213211"/>
            </a:camera>
            <a:lightRig rig="threePt" dir="t"/>
          </a:scene3d>
        </p:spPr>
      </p:pic>
      <p:sp>
        <p:nvSpPr>
          <p:cNvPr id="12" name="TextBox 11"/>
          <p:cNvSpPr txBox="1"/>
          <p:nvPr/>
        </p:nvSpPr>
        <p:spPr>
          <a:xfrm>
            <a:off x="5391445" y="3356992"/>
            <a:ext cx="3313693" cy="2462213"/>
          </a:xfrm>
          <a:prstGeom prst="rect">
            <a:avLst/>
          </a:prstGeom>
          <a:solidFill>
            <a:schemeClr val="accent1">
              <a:lumMod val="20000"/>
              <a:lumOff val="80000"/>
              <a:alpha val="51000"/>
            </a:schemeClr>
          </a:solidFill>
          <a:effectLst>
            <a:glow rad="228600">
              <a:schemeClr val="accent1">
                <a:lumMod val="20000"/>
                <a:lumOff val="8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002060"/>
                </a:solidFill>
              </a:rPr>
              <a:t>- заработная плата работникам, занятым в сфере физической культуры и спорта;</a:t>
            </a:r>
          </a:p>
          <a:p>
            <a:r>
              <a:rPr lang="ru-RU" sz="1400" i="1" dirty="0" smtClean="0">
                <a:solidFill>
                  <a:srgbClr val="002060"/>
                </a:solidFill>
              </a:rPr>
              <a:t>- тепловое обеспечение учреждений </a:t>
            </a:r>
            <a:r>
              <a:rPr lang="ru-RU" sz="1400" i="1" dirty="0">
                <a:solidFill>
                  <a:srgbClr val="002060"/>
                </a:solidFill>
              </a:rPr>
              <a:t>физической культуры и </a:t>
            </a:r>
            <a:r>
              <a:rPr lang="ru-RU" sz="1400" i="1" dirty="0" smtClean="0">
                <a:solidFill>
                  <a:srgbClr val="002060"/>
                </a:solidFill>
              </a:rPr>
              <a:t>спорта;</a:t>
            </a:r>
          </a:p>
          <a:p>
            <a:r>
              <a:rPr lang="ru-RU" sz="1400" i="1" dirty="0" smtClean="0">
                <a:solidFill>
                  <a:srgbClr val="002060"/>
                </a:solidFill>
              </a:rPr>
              <a:t>- приобретение спортивного инвентаря;</a:t>
            </a:r>
          </a:p>
          <a:p>
            <a:r>
              <a:rPr lang="ru-RU" sz="1400" i="1" dirty="0" smtClean="0">
                <a:solidFill>
                  <a:srgbClr val="002060"/>
                </a:solidFill>
              </a:rPr>
              <a:t>- участие в спортивных мероприятиях областного уровня;</a:t>
            </a:r>
          </a:p>
          <a:p>
            <a:r>
              <a:rPr lang="ru-RU" sz="1400" i="1" dirty="0" smtClean="0">
                <a:solidFill>
                  <a:srgbClr val="002060"/>
                </a:solidFill>
              </a:rPr>
              <a:t>- организация и проведение районных спортивных мероприятий</a:t>
            </a:r>
            <a:endParaRPr lang="ru-RU" sz="1400" i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4" y="6381328"/>
            <a:ext cx="6071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i="1" dirty="0" smtClean="0">
                <a:solidFill>
                  <a:srgbClr val="002060"/>
                </a:solidFill>
              </a:rPr>
              <a:t>(*) - к </a:t>
            </a:r>
            <a:r>
              <a:rPr lang="ru-RU" sz="1400" i="1" dirty="0">
                <a:solidFill>
                  <a:srgbClr val="002060"/>
                </a:solidFill>
              </a:rPr>
              <a:t>первоначальному плану на 2023 год</a:t>
            </a:r>
          </a:p>
          <a:p>
            <a:r>
              <a:rPr lang="ru-RU" sz="1400" i="1" dirty="0" smtClean="0">
                <a:solidFill>
                  <a:srgbClr val="002060"/>
                </a:solidFill>
              </a:rPr>
              <a:t> </a:t>
            </a:r>
            <a:endParaRPr lang="ru-RU" sz="1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840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73530100"/>
              </p:ext>
            </p:extLst>
          </p:nvPr>
        </p:nvGraphicFramePr>
        <p:xfrm>
          <a:off x="-180528" y="402033"/>
          <a:ext cx="6707088" cy="5199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5413"/>
            <a:ext cx="900764" cy="1064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274638"/>
            <a:ext cx="741682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Расходы районного бюджета в сфере «Культура»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245500" y="1042791"/>
            <a:ext cx="7743838" cy="7314"/>
          </a:xfrm>
          <a:prstGeom prst="line">
            <a:avLst/>
          </a:prstGeom>
          <a:noFill/>
          <a:ln w="47625" cap="rnd" cmpd="sng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485473" y="1742869"/>
            <a:ext cx="1440160" cy="720080"/>
          </a:xfrm>
          <a:prstGeom prst="downArrow">
            <a:avLst/>
          </a:prstGeom>
          <a:solidFill>
            <a:srgbClr val="FFC000"/>
          </a:solidFill>
          <a:ln>
            <a:solidFill>
              <a:srgbClr val="C00000"/>
            </a:solidFill>
          </a:ln>
          <a:scene3d>
            <a:camera prst="orthographicFront"/>
            <a:lightRig rig="sof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Arial Rounded MT Bold" pitchFamily="34" charset="0"/>
              </a:rPr>
              <a:t>+7,9</a:t>
            </a:r>
            <a:endParaRPr lang="ru-RU" sz="1400" i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6766308" y="2672795"/>
            <a:ext cx="956811" cy="288032"/>
          </a:xfrm>
          <a:prstGeom prst="homePlat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Arial Rounded MT Bold" pitchFamily="34" charset="0"/>
              </a:rPr>
              <a:t>+3,4</a:t>
            </a:r>
            <a:endParaRPr lang="ru-RU" sz="1400" i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6771691" y="3255037"/>
            <a:ext cx="951428" cy="288032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Arial Rounded MT Bold" pitchFamily="34" charset="0"/>
              </a:rPr>
              <a:t>+2,7</a:t>
            </a:r>
            <a:endParaRPr lang="ru-RU" sz="1400" i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6794211" y="3831101"/>
            <a:ext cx="928907" cy="288032"/>
          </a:xfrm>
          <a:prstGeom prst="homePlate">
            <a:avLst/>
          </a:prstGeom>
          <a:solidFill>
            <a:srgbClr val="FF0000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Arial Rounded MT Bold" pitchFamily="34" charset="0"/>
              </a:rPr>
              <a:t>+0,2</a:t>
            </a:r>
            <a:endParaRPr lang="ru-RU" sz="1400" i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6812665" y="4407165"/>
            <a:ext cx="910453" cy="288032"/>
          </a:xfrm>
          <a:prstGeom prst="homePlate">
            <a:avLst/>
          </a:prstGeom>
          <a:solidFill>
            <a:srgbClr val="FFC000">
              <a:alpha val="96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Arial Rounded MT Bold" pitchFamily="34" charset="0"/>
              </a:rPr>
              <a:t>+0,8</a:t>
            </a:r>
            <a:endParaRPr lang="ru-RU" sz="1400" i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6843279" y="4983229"/>
            <a:ext cx="910453" cy="288032"/>
          </a:xfrm>
          <a:prstGeom prst="homePlate">
            <a:avLst/>
          </a:prstGeom>
          <a:solidFill>
            <a:srgbClr val="A02DD3">
              <a:alpha val="59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Arial Rounded MT Bold" pitchFamily="34" charset="0"/>
              </a:rPr>
              <a:t>+0,9</a:t>
            </a:r>
            <a:endParaRPr lang="ru-RU" sz="1400" i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2560" y="1159951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002060"/>
                </a:solidFill>
              </a:rPr>
              <a:t>К </a:t>
            </a:r>
            <a:r>
              <a:rPr lang="ru-RU" sz="1400" b="1" i="1" dirty="0" smtClean="0">
                <a:solidFill>
                  <a:srgbClr val="002060"/>
                </a:solidFill>
              </a:rPr>
              <a:t>первоначальному </a:t>
            </a:r>
            <a:r>
              <a:rPr lang="ru-RU" sz="1400" b="1" i="1" dirty="0">
                <a:solidFill>
                  <a:srgbClr val="002060"/>
                </a:solidFill>
              </a:rPr>
              <a:t>плану на 2023 год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377" y="1521589"/>
            <a:ext cx="15786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i="1" dirty="0" smtClean="0">
                <a:solidFill>
                  <a:srgbClr val="002060"/>
                </a:solidFill>
              </a:rPr>
              <a:t>млн. рублей</a:t>
            </a:r>
            <a:endParaRPr lang="ru-RU" sz="1500" i="1" dirty="0">
              <a:solidFill>
                <a:srgbClr val="00206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771800" y="2274058"/>
            <a:ext cx="879001" cy="438227"/>
          </a:xfrm>
          <a:prstGeom prst="ellipse">
            <a:avLst/>
          </a:prstGeom>
          <a:solidFill>
            <a:sysClr val="window" lastClr="FFFFFF">
              <a:alpha val="75000"/>
            </a:sysClr>
          </a:solidFill>
          <a:ln w="11429" cap="flat" cmpd="sng" algn="ctr">
            <a:noFill/>
            <a:prstDash val="sysDash"/>
          </a:ln>
          <a:effectLst>
            <a:glow rad="177800">
              <a:schemeClr val="bg1">
                <a:alpha val="75000"/>
              </a:schemeClr>
            </a:glow>
          </a:effectLst>
          <a:scene3d>
            <a:camera prst="orthographicFront">
              <a:rot lat="1800000" lon="0" rev="0"/>
            </a:camera>
            <a:lightRig rig="fla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flatTx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rtl="0" eaLnBrk="1" latinLnBrk="0" hangingPunct="1"/>
            <a:r>
              <a:rPr lang="ru-RU" sz="1200" i="1" kern="1200" dirty="0" smtClean="0">
                <a:solidFill>
                  <a:srgbClr val="002060"/>
                </a:solidFill>
                <a:latin typeface="Arial Rounded MT Bold" pitchFamily="34" charset="0"/>
              </a:rPr>
              <a:t>57,3</a:t>
            </a:r>
            <a:endParaRPr lang="ru-RU" sz="1200" i="1" kern="12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65" y="5328213"/>
            <a:ext cx="2435966" cy="15297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softEdge rad="127000"/>
          </a:effectLst>
        </p:spPr>
      </p:pic>
      <p:sp>
        <p:nvSpPr>
          <p:cNvPr id="19" name="TextBox 18"/>
          <p:cNvSpPr txBox="1"/>
          <p:nvPr/>
        </p:nvSpPr>
        <p:spPr>
          <a:xfrm>
            <a:off x="3451582" y="4407165"/>
            <a:ext cx="3313693" cy="2031325"/>
          </a:xfrm>
          <a:prstGeom prst="rect">
            <a:avLst/>
          </a:prstGeom>
          <a:solidFill>
            <a:schemeClr val="accent1">
              <a:lumMod val="20000"/>
              <a:lumOff val="80000"/>
              <a:alpha val="51000"/>
            </a:schemeClr>
          </a:solidFill>
          <a:effectLst>
            <a:glow rad="228600">
              <a:schemeClr val="accent1">
                <a:lumMod val="20000"/>
                <a:lumOff val="8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002060"/>
                </a:solidFill>
              </a:rPr>
              <a:t>- заработная плата работникам, занятым в сфере культуры;</a:t>
            </a:r>
          </a:p>
          <a:p>
            <a:r>
              <a:rPr lang="ru-RU" sz="1400" i="1" dirty="0" smtClean="0">
                <a:solidFill>
                  <a:srgbClr val="002060"/>
                </a:solidFill>
              </a:rPr>
              <a:t>- тепловое обеспечение учреждений культуры;</a:t>
            </a:r>
          </a:p>
          <a:p>
            <a:r>
              <a:rPr lang="ru-RU" sz="1400" i="1" dirty="0" smtClean="0">
                <a:solidFill>
                  <a:srgbClr val="002060"/>
                </a:solidFill>
              </a:rPr>
              <a:t>- содержание учреждений культуры;</a:t>
            </a:r>
          </a:p>
          <a:p>
            <a:r>
              <a:rPr lang="ru-RU" sz="1400" i="1" dirty="0" smtClean="0">
                <a:solidFill>
                  <a:srgbClr val="002060"/>
                </a:solidFill>
              </a:rPr>
              <a:t>- обеспечение библиотек подписными изданиями;</a:t>
            </a:r>
          </a:p>
          <a:p>
            <a:r>
              <a:rPr lang="ru-RU" sz="1400" i="1" dirty="0" smtClean="0">
                <a:solidFill>
                  <a:srgbClr val="002060"/>
                </a:solidFill>
              </a:rPr>
              <a:t>- материально-техническое оснащение учреждений культуры</a:t>
            </a:r>
            <a:endParaRPr lang="ru-RU" sz="1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903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7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Основные понятия бюджета</a:t>
            </a:r>
            <a:endParaRPr lang="ru-RU" sz="2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214414" y="714356"/>
            <a:ext cx="7715304" cy="5929354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БЮДЖЕТ ДЛЯ ГРАЖДАН </a:t>
            </a:r>
            <a:r>
              <a:rPr lang="ru-RU" sz="1800" dirty="0" smtClean="0">
                <a:solidFill>
                  <a:srgbClr val="00B050"/>
                </a:solidFill>
              </a:rPr>
              <a:t>– </a:t>
            </a:r>
            <a:r>
              <a:rPr lang="ru-RU" sz="1800" dirty="0" smtClean="0">
                <a:solidFill>
                  <a:srgbClr val="0070C0"/>
                </a:solidFill>
              </a:rPr>
              <a:t>это упрощенная версия бюджета</a:t>
            </a:r>
            <a:r>
              <a:rPr lang="ru-RU" sz="1800" dirty="0" smtClean="0">
                <a:solidFill>
                  <a:srgbClr val="0070C0"/>
                </a:solidFill>
              </a:rPr>
              <a:t>, облегчающая гражданам его </a:t>
            </a:r>
            <a:r>
              <a:rPr lang="ru-RU" sz="1800" dirty="0" smtClean="0">
                <a:solidFill>
                  <a:srgbClr val="0070C0"/>
                </a:solidFill>
              </a:rPr>
              <a:t>понимание.</a:t>
            </a:r>
          </a:p>
          <a:p>
            <a:pPr algn="just">
              <a:buNone/>
            </a:pPr>
            <a:r>
              <a:rPr lang="ru-RU" sz="1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БЮДЖЕТ</a:t>
            </a:r>
            <a:r>
              <a:rPr lang="ru-RU" sz="1800" dirty="0" smtClean="0">
                <a:solidFill>
                  <a:srgbClr val="00B050"/>
                </a:solidFill>
              </a:rPr>
              <a:t> - </a:t>
            </a:r>
            <a:r>
              <a:rPr lang="ru-RU" sz="1800" dirty="0" smtClean="0">
                <a:solidFill>
                  <a:srgbClr val="0070C0"/>
                </a:solidFill>
              </a:rPr>
              <a:t>форма </a:t>
            </a:r>
            <a:r>
              <a:rPr lang="ru-RU" sz="1800" dirty="0" smtClean="0">
                <a:solidFill>
                  <a:srgbClr val="0070C0"/>
                </a:solidFill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dirty="0" smtClean="0">
                <a:solidFill>
                  <a:srgbClr val="0070C0"/>
                </a:solidFill>
              </a:rPr>
              <a:t>самоуправления.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just">
              <a:buNone/>
            </a:pPr>
            <a:r>
              <a:rPr lang="ru-RU" sz="1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 Доходы бюджета</a:t>
            </a:r>
            <a:r>
              <a:rPr lang="ru-RU" sz="1800" dirty="0" smtClean="0">
                <a:solidFill>
                  <a:srgbClr val="0070C0"/>
                </a:solidFill>
              </a:rPr>
              <a:t>                                                                        </a:t>
            </a:r>
            <a:r>
              <a:rPr lang="ru-RU" sz="1800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Расходы бюджета</a:t>
            </a:r>
          </a:p>
          <a:p>
            <a:pPr algn="just"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это денежные средства, </a:t>
            </a:r>
            <a:r>
              <a:rPr lang="ru-RU" sz="1400" dirty="0" smtClean="0">
                <a:solidFill>
                  <a:srgbClr val="0070C0"/>
                </a:solidFill>
              </a:rPr>
              <a:t>                                                                               это </a:t>
            </a:r>
            <a:r>
              <a:rPr lang="ru-RU" sz="1400" dirty="0" smtClean="0">
                <a:solidFill>
                  <a:srgbClr val="0070C0"/>
                </a:solidFill>
              </a:rPr>
              <a:t>выплачиваемые из бюджета </a:t>
            </a:r>
            <a:endParaRPr lang="ru-RU" sz="1400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поступающие в бюджет.                                                                                             денежные </a:t>
            </a:r>
            <a:r>
              <a:rPr lang="ru-RU" sz="1400" dirty="0" smtClean="0">
                <a:solidFill>
                  <a:srgbClr val="0070C0"/>
                </a:solidFill>
              </a:rPr>
              <a:t>средства.</a:t>
            </a:r>
            <a:r>
              <a:rPr lang="ru-RU" sz="1400" dirty="0" smtClean="0">
                <a:solidFill>
                  <a:srgbClr val="0070C0"/>
                </a:solidFill>
              </a:rPr>
              <a:t>   </a:t>
            </a:r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sz="1400" dirty="0" smtClean="0"/>
              <a:t>                                     </a:t>
            </a:r>
          </a:p>
          <a:p>
            <a:pPr algn="just">
              <a:buNone/>
            </a:pPr>
            <a:endParaRPr lang="ru-RU" sz="1800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ru-RU" sz="1200" dirty="0" smtClean="0"/>
              <a:t>  </a:t>
            </a:r>
            <a:endParaRPr lang="ru-RU" sz="1200" dirty="0" smtClean="0"/>
          </a:p>
          <a:p>
            <a:pPr algn="just">
              <a:buNone/>
            </a:pPr>
            <a:r>
              <a:rPr lang="ru-RU" sz="1200" dirty="0" smtClean="0">
                <a:solidFill>
                  <a:srgbClr val="0070C0"/>
                </a:solidFill>
              </a:rPr>
              <a:t>                                                                                                                           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900764" cy="1064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Стрелка вниз 10"/>
          <p:cNvSpPr/>
          <p:nvPr/>
        </p:nvSpPr>
        <p:spPr>
          <a:xfrm>
            <a:off x="2071670" y="2285992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500958" y="2285992"/>
            <a:ext cx="273769" cy="285752"/>
          </a:xfrm>
          <a:prstGeom prst="downArrow">
            <a:avLst>
              <a:gd name="adj1" fmla="val 6050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1857356" y="3500438"/>
            <a:ext cx="6072230" cy="35719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Доходы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 – Расходы = Дефицит - (</a:t>
            </a:r>
            <a:r>
              <a:rPr lang="ru-RU" dirty="0" err="1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Профицит+</a:t>
            </a: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</a:rPr>
              <a:t>)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1" name="Рисунок 40" descr="png-klev-club-p-vesi-png-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929066"/>
            <a:ext cx="1611137" cy="1785926"/>
          </a:xfrm>
          <a:prstGeom prst="rect">
            <a:avLst/>
          </a:prstGeom>
        </p:spPr>
      </p:pic>
      <p:pic>
        <p:nvPicPr>
          <p:cNvPr id="43" name="Рисунок 42" descr="png-klev-club-p-vesi-png-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428992" y="3929066"/>
            <a:ext cx="1611137" cy="178592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14348" y="5429264"/>
            <a:ext cx="714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Расходы</a:t>
            </a:r>
            <a:endParaRPr lang="ru-RU" sz="11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57356" y="4929198"/>
            <a:ext cx="785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Доходы</a:t>
            </a:r>
            <a:endParaRPr lang="ru-RU" sz="11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86116" y="4929198"/>
            <a:ext cx="7143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Расходы</a:t>
            </a:r>
            <a:endParaRPr lang="ru-RU" sz="11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29124" y="5429264"/>
            <a:ext cx="7143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Доходы</a:t>
            </a:r>
            <a:endParaRPr lang="ru-RU" sz="11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1" name="Блок-схема: альтернативный процесс 50"/>
          <p:cNvSpPr/>
          <p:nvPr/>
        </p:nvSpPr>
        <p:spPr>
          <a:xfrm>
            <a:off x="714348" y="5786454"/>
            <a:ext cx="2357454" cy="500066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превышение расходов бюджета над его </a:t>
            </a:r>
            <a:r>
              <a:rPr lang="ru-RU" sz="1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доходами</a:t>
            </a:r>
            <a:endParaRPr lang="ru-RU" sz="1200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52" name="Блок-схема: альтернативный процесс 51"/>
          <p:cNvSpPr/>
          <p:nvPr/>
        </p:nvSpPr>
        <p:spPr>
          <a:xfrm>
            <a:off x="3286116" y="5786454"/>
            <a:ext cx="2357454" cy="500066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Превышение доходов </a:t>
            </a:r>
            <a:r>
              <a:rPr lang="ru-RU" sz="1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бюджета над его </a:t>
            </a:r>
            <a:r>
              <a:rPr lang="ru-RU" sz="1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расходами</a:t>
            </a:r>
            <a:endParaRPr lang="ru-RU" sz="1200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14414" y="6286520"/>
            <a:ext cx="916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ДЕФИЦИТ -</a:t>
            </a:r>
            <a:endParaRPr lang="ru-RU" sz="1200" dirty="0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57620" y="6286520"/>
            <a:ext cx="1055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ПРОФИЦИТ +</a:t>
            </a:r>
            <a:endParaRPr lang="ru-RU" sz="12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7" name="Рисунок 56" descr="pngtree-golden-balance-justice-png-image_117106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3786190"/>
            <a:ext cx="2071702" cy="2071702"/>
          </a:xfrm>
          <a:prstGeom prst="rect">
            <a:avLst/>
          </a:prstGeom>
        </p:spPr>
      </p:pic>
      <p:sp>
        <p:nvSpPr>
          <p:cNvPr id="58" name="Блок-схема: альтернативный процесс 57"/>
          <p:cNvSpPr/>
          <p:nvPr/>
        </p:nvSpPr>
        <p:spPr>
          <a:xfrm>
            <a:off x="6215074" y="5786454"/>
            <a:ext cx="2714644" cy="500066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Расходы </a:t>
            </a:r>
            <a:r>
              <a:rPr lang="ru-RU" sz="1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бюджета равны </a:t>
            </a:r>
            <a:r>
              <a:rPr lang="ru-RU" sz="1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доходам</a:t>
            </a:r>
            <a:endParaRPr lang="ru-RU" sz="1200" dirty="0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00826" y="5357826"/>
            <a:ext cx="6912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</a:rPr>
              <a:t>Расходы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86710" y="5357826"/>
            <a:ext cx="6575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0C0"/>
                </a:solidFill>
              </a:rPr>
              <a:t>Доходы</a:t>
            </a:r>
            <a:endParaRPr lang="ru-RU" sz="1100" dirty="0">
              <a:solidFill>
                <a:srgbClr val="0070C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286512" y="6286520"/>
            <a:ext cx="24901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СБАЛАНСИРОВАННОСТЬ БЮДЖЕТА</a:t>
            </a:r>
            <a:endParaRPr lang="ru-RU" sz="1200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ll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57744224"/>
              </p:ext>
            </p:extLst>
          </p:nvPr>
        </p:nvGraphicFramePr>
        <p:xfrm>
          <a:off x="323528" y="1363124"/>
          <a:ext cx="8496944" cy="5306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5413"/>
            <a:ext cx="900764" cy="1064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274638"/>
            <a:ext cx="741682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Расходы районного бюджета в сфере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«Социальная политика»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245500" y="1042791"/>
            <a:ext cx="7743838" cy="7314"/>
          </a:xfrm>
          <a:prstGeom prst="line">
            <a:avLst/>
          </a:prstGeom>
          <a:noFill/>
          <a:ln w="47625" cap="rnd" cmpd="sng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6376" y="1039959"/>
            <a:ext cx="15786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i="1" dirty="0" smtClean="0">
                <a:solidFill>
                  <a:srgbClr val="002060"/>
                </a:solidFill>
              </a:rPr>
              <a:t>тыс. рублей</a:t>
            </a:r>
            <a:endParaRPr lang="ru-RU" sz="15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836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5413"/>
            <a:ext cx="900764" cy="1064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274638"/>
            <a:ext cx="741682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Расходы районного бюджета в сфере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«Охрана окружающей среды»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245500" y="1042791"/>
            <a:ext cx="7743838" cy="7314"/>
          </a:xfrm>
          <a:prstGeom prst="line">
            <a:avLst/>
          </a:prstGeom>
          <a:noFill/>
          <a:ln w="47625" cap="rnd" cmpd="sng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67544" y="1700808"/>
            <a:ext cx="8352928" cy="4824536"/>
            <a:chOff x="1764580" y="2786698"/>
            <a:chExt cx="5448673" cy="2768220"/>
          </a:xfrm>
        </p:grpSpPr>
        <p:sp>
          <p:nvSpPr>
            <p:cNvPr id="23" name="Полилиния 22"/>
            <p:cNvSpPr/>
            <p:nvPr/>
          </p:nvSpPr>
          <p:spPr>
            <a:xfrm>
              <a:off x="3455547" y="4645950"/>
              <a:ext cx="3259951" cy="454483"/>
            </a:xfrm>
            <a:custGeom>
              <a:avLst/>
              <a:gdLst>
                <a:gd name="connsiteX0" fmla="*/ 0 w 3412505"/>
                <a:gd name="connsiteY0" fmla="*/ 152559 h 915335"/>
                <a:gd name="connsiteX1" fmla="*/ 152559 w 3412505"/>
                <a:gd name="connsiteY1" fmla="*/ 0 h 915335"/>
                <a:gd name="connsiteX2" fmla="*/ 3259946 w 3412505"/>
                <a:gd name="connsiteY2" fmla="*/ 0 h 915335"/>
                <a:gd name="connsiteX3" fmla="*/ 3412505 w 3412505"/>
                <a:gd name="connsiteY3" fmla="*/ 152559 h 915335"/>
                <a:gd name="connsiteX4" fmla="*/ 3412505 w 3412505"/>
                <a:gd name="connsiteY4" fmla="*/ 762776 h 915335"/>
                <a:gd name="connsiteX5" fmla="*/ 3259946 w 3412505"/>
                <a:gd name="connsiteY5" fmla="*/ 915335 h 915335"/>
                <a:gd name="connsiteX6" fmla="*/ 152559 w 3412505"/>
                <a:gd name="connsiteY6" fmla="*/ 915335 h 915335"/>
                <a:gd name="connsiteX7" fmla="*/ 0 w 3412505"/>
                <a:gd name="connsiteY7" fmla="*/ 762776 h 915335"/>
                <a:gd name="connsiteX8" fmla="*/ 0 w 3412505"/>
                <a:gd name="connsiteY8" fmla="*/ 152559 h 91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2505" h="915335">
                  <a:moveTo>
                    <a:pt x="0" y="152559"/>
                  </a:moveTo>
                  <a:cubicBezTo>
                    <a:pt x="0" y="68303"/>
                    <a:pt x="68303" y="0"/>
                    <a:pt x="152559" y="0"/>
                  </a:cubicBezTo>
                  <a:lnTo>
                    <a:pt x="3259946" y="0"/>
                  </a:lnTo>
                  <a:cubicBezTo>
                    <a:pt x="3344202" y="0"/>
                    <a:pt x="3412505" y="68303"/>
                    <a:pt x="3412505" y="152559"/>
                  </a:cubicBezTo>
                  <a:lnTo>
                    <a:pt x="3412505" y="762776"/>
                  </a:lnTo>
                  <a:cubicBezTo>
                    <a:pt x="3412505" y="847032"/>
                    <a:pt x="3344202" y="915335"/>
                    <a:pt x="3259946" y="915335"/>
                  </a:cubicBezTo>
                  <a:lnTo>
                    <a:pt x="152559" y="915335"/>
                  </a:lnTo>
                  <a:cubicBezTo>
                    <a:pt x="68303" y="915335"/>
                    <a:pt x="0" y="847032"/>
                    <a:pt x="0" y="762776"/>
                  </a:cubicBezTo>
                  <a:lnTo>
                    <a:pt x="0" y="152559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66997" tIns="67543" rIns="67543" bIns="67543" numCol="1" spcCol="1270" anchor="ctr" anchorCtr="0">
              <a:noAutofit/>
            </a:bodyPr>
            <a:lstStyle/>
            <a:p>
              <a:pPr lvl="0" algn="l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rgbClr val="002060"/>
                  </a:solidFill>
                </a:rPr>
                <a:t>На проведение эколого-просветительных мероприятий запланировано </a:t>
              </a:r>
              <a:r>
                <a:rPr lang="ru-RU" sz="1400" u="sng" kern="1200" dirty="0" smtClean="0">
                  <a:solidFill>
                    <a:srgbClr val="FF0000"/>
                  </a:solidFill>
                </a:rPr>
                <a:t>10,0 </a:t>
              </a:r>
              <a:r>
                <a:rPr lang="ru-RU" sz="1400" kern="1200" dirty="0" smtClean="0"/>
                <a:t> </a:t>
              </a:r>
              <a:r>
                <a:rPr lang="ru-RU" sz="1400" kern="1200" dirty="0" smtClean="0">
                  <a:solidFill>
                    <a:srgbClr val="002060"/>
                  </a:solidFill>
                </a:rPr>
                <a:t>тыс. рублей.</a:t>
              </a:r>
              <a:endParaRPr lang="ru-RU" sz="1400" kern="1200" dirty="0">
                <a:solidFill>
                  <a:srgbClr val="002060"/>
                </a:solidFill>
              </a:endParaRPr>
            </a:p>
          </p:txBody>
        </p:sp>
        <p:sp>
          <p:nvSpPr>
            <p:cNvPr id="24" name="Овал 23" descr="D:\Обновления\охр.jpg"/>
            <p:cNvSpPr/>
            <p:nvPr/>
          </p:nvSpPr>
          <p:spPr>
            <a:xfrm>
              <a:off x="1764580" y="4108833"/>
              <a:ext cx="1582207" cy="1446085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Полилиния 24"/>
            <p:cNvSpPr/>
            <p:nvPr/>
          </p:nvSpPr>
          <p:spPr>
            <a:xfrm>
              <a:off x="1823511" y="2875198"/>
              <a:ext cx="3736241" cy="1157202"/>
            </a:xfrm>
            <a:custGeom>
              <a:avLst/>
              <a:gdLst>
                <a:gd name="connsiteX0" fmla="*/ 0 w 3412505"/>
                <a:gd name="connsiteY0" fmla="*/ 152559 h 915335"/>
                <a:gd name="connsiteX1" fmla="*/ 152559 w 3412505"/>
                <a:gd name="connsiteY1" fmla="*/ 0 h 915335"/>
                <a:gd name="connsiteX2" fmla="*/ 3259946 w 3412505"/>
                <a:gd name="connsiteY2" fmla="*/ 0 h 915335"/>
                <a:gd name="connsiteX3" fmla="*/ 3412505 w 3412505"/>
                <a:gd name="connsiteY3" fmla="*/ 152559 h 915335"/>
                <a:gd name="connsiteX4" fmla="*/ 3412505 w 3412505"/>
                <a:gd name="connsiteY4" fmla="*/ 762776 h 915335"/>
                <a:gd name="connsiteX5" fmla="*/ 3259946 w 3412505"/>
                <a:gd name="connsiteY5" fmla="*/ 915335 h 915335"/>
                <a:gd name="connsiteX6" fmla="*/ 152559 w 3412505"/>
                <a:gd name="connsiteY6" fmla="*/ 915335 h 915335"/>
                <a:gd name="connsiteX7" fmla="*/ 0 w 3412505"/>
                <a:gd name="connsiteY7" fmla="*/ 762776 h 915335"/>
                <a:gd name="connsiteX8" fmla="*/ 0 w 3412505"/>
                <a:gd name="connsiteY8" fmla="*/ 152559 h 91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2505" h="915335">
                  <a:moveTo>
                    <a:pt x="0" y="152559"/>
                  </a:moveTo>
                  <a:cubicBezTo>
                    <a:pt x="0" y="68303"/>
                    <a:pt x="68303" y="0"/>
                    <a:pt x="152559" y="0"/>
                  </a:cubicBezTo>
                  <a:lnTo>
                    <a:pt x="3259946" y="0"/>
                  </a:lnTo>
                  <a:cubicBezTo>
                    <a:pt x="3344202" y="0"/>
                    <a:pt x="3412505" y="68303"/>
                    <a:pt x="3412505" y="152559"/>
                  </a:cubicBezTo>
                  <a:lnTo>
                    <a:pt x="3412505" y="762776"/>
                  </a:lnTo>
                  <a:cubicBezTo>
                    <a:pt x="3412505" y="847032"/>
                    <a:pt x="3344202" y="915335"/>
                    <a:pt x="3259946" y="915335"/>
                  </a:cubicBezTo>
                  <a:lnTo>
                    <a:pt x="152559" y="915335"/>
                  </a:lnTo>
                  <a:cubicBezTo>
                    <a:pt x="68303" y="915335"/>
                    <a:pt x="0" y="847032"/>
                    <a:pt x="0" y="762776"/>
                  </a:cubicBezTo>
                  <a:lnTo>
                    <a:pt x="0" y="152559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80000" tIns="67543" rIns="67543" bIns="67543" numCol="1" spcCol="1270" anchor="ctr" anchorCtr="0">
              <a:noAutofit/>
            </a:bodyPr>
            <a:lstStyle/>
            <a:p>
              <a:pPr lvl="0" algn="l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rgbClr val="002060"/>
                  </a:solidFill>
                </a:rPr>
                <a:t>В рамках реализации требований Федерального закона «Об охране окружающей среды» в части целевого использования доходов от платы за негативное воздействие на окружающую среду по подразделу «Другие вопросы в области охраны окружающей среды» предусмотрены расходы за счет неналоговых доходов в области охраны окружающей среды на мероприятия по ликвидации несанкционированных свалок в сумме</a:t>
              </a:r>
              <a:r>
                <a:rPr lang="ru-RU" sz="1400" kern="1200" dirty="0" smtClean="0"/>
                <a:t> </a:t>
              </a:r>
              <a:r>
                <a:rPr lang="ru-RU" sz="1400" u="sng" kern="1200" dirty="0" smtClean="0">
                  <a:solidFill>
                    <a:srgbClr val="FF0000"/>
                  </a:solidFill>
                </a:rPr>
                <a:t>292,5</a:t>
              </a:r>
              <a:r>
                <a:rPr lang="ru-RU" sz="1400" kern="1200" dirty="0" smtClean="0">
                  <a:solidFill>
                    <a:srgbClr val="FF0000"/>
                  </a:solidFill>
                </a:rPr>
                <a:t> </a:t>
              </a:r>
              <a:r>
                <a:rPr lang="ru-RU" sz="1400" kern="1200" dirty="0" smtClean="0">
                  <a:solidFill>
                    <a:srgbClr val="002060"/>
                  </a:solidFill>
                </a:rPr>
                <a:t>тыс. рублей.  </a:t>
              </a:r>
              <a:endParaRPr lang="ru-RU" sz="1400" kern="1200" dirty="0">
                <a:solidFill>
                  <a:srgbClr val="002060"/>
                </a:solidFill>
              </a:endParaRPr>
            </a:p>
          </p:txBody>
        </p:sp>
        <p:sp>
          <p:nvSpPr>
            <p:cNvPr id="26" name="Овал 25" descr="D:\Обновления\1.jpg"/>
            <p:cNvSpPr/>
            <p:nvPr/>
          </p:nvSpPr>
          <p:spPr>
            <a:xfrm>
              <a:off x="5455022" y="2786698"/>
              <a:ext cx="1758231" cy="1458152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 l="-24000" r="-24000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="" xmlns:p14="http://schemas.microsoft.com/office/powerpoint/2010/main" val="158339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19368359"/>
              </p:ext>
            </p:extLst>
          </p:nvPr>
        </p:nvGraphicFramePr>
        <p:xfrm>
          <a:off x="325047" y="1195135"/>
          <a:ext cx="8495425" cy="546035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99085"/>
                <a:gridCol w="1699085"/>
                <a:gridCol w="1699085"/>
                <a:gridCol w="1699085"/>
                <a:gridCol w="1699085"/>
              </a:tblGrid>
              <a:tr h="882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spc="0" baseline="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ru-RU" sz="1200" u="none" strike="noStrike" spc="0" baseline="0" dirty="0" smtClean="0">
                          <a:solidFill>
                            <a:srgbClr val="002060"/>
                          </a:solidFill>
                          <a:effectLst/>
                        </a:rPr>
                        <a:t>Наименование поселения</a:t>
                      </a:r>
                      <a:endParaRPr lang="ru-RU" sz="1200" b="0" i="0" u="none" strike="noStrike" spc="0" baseline="0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spc="0" baseline="0" dirty="0" smtClean="0">
                          <a:solidFill>
                            <a:srgbClr val="002060"/>
                          </a:solidFill>
                          <a:effectLst/>
                        </a:rPr>
                        <a:t>Дотация </a:t>
                      </a:r>
                      <a:r>
                        <a:rPr lang="ru-RU" sz="1200" u="none" strike="noStrike" spc="0" baseline="0" dirty="0">
                          <a:solidFill>
                            <a:srgbClr val="002060"/>
                          </a:solidFill>
                          <a:effectLst/>
                        </a:rPr>
                        <a:t>на </a:t>
                      </a:r>
                      <a:r>
                        <a:rPr lang="ru-RU" sz="1200" u="none" strike="noStrike" spc="0" baseline="0" dirty="0" smtClean="0">
                          <a:solidFill>
                            <a:srgbClr val="002060"/>
                          </a:solidFill>
                          <a:effectLst/>
                        </a:rPr>
                        <a:t>выравнивание бюджетной обеспеченности</a:t>
                      </a:r>
                    </a:p>
                    <a:p>
                      <a:pPr algn="ctr" fontAlgn="b"/>
                      <a:r>
                        <a:rPr lang="ru-RU" sz="1200" u="none" strike="noStrike" spc="0" baseline="0" dirty="0" smtClean="0">
                          <a:solidFill>
                            <a:srgbClr val="002060"/>
                          </a:solidFill>
                          <a:effectLst/>
                        </a:rPr>
                        <a:t> на 2024 год</a:t>
                      </a:r>
                      <a:endParaRPr lang="ru-RU" sz="1200" b="0" i="0" u="none" strike="noStrike" spc="0" baseline="0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spc="0" baseline="0" dirty="0">
                          <a:solidFill>
                            <a:srgbClr val="002060"/>
                          </a:solidFill>
                          <a:effectLst/>
                        </a:rPr>
                        <a:t>Иные межбюджетные </a:t>
                      </a:r>
                      <a:r>
                        <a:rPr lang="ru-RU" sz="1200" u="none" strike="noStrike" spc="0" baseline="0" dirty="0" smtClean="0">
                          <a:solidFill>
                            <a:srgbClr val="002060"/>
                          </a:solidFill>
                          <a:effectLst/>
                        </a:rPr>
                        <a:t>трансферты</a:t>
                      </a:r>
                    </a:p>
                    <a:p>
                      <a:pPr algn="ctr" fontAlgn="b"/>
                      <a:r>
                        <a:rPr lang="ru-RU" sz="1200" b="1" u="none" strike="noStrike" kern="1200" spc="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2024 год</a:t>
                      </a:r>
                      <a:endParaRPr lang="ru-RU" sz="1200" b="1" u="none" strike="noStrike" kern="1200" spc="0" baseline="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spc="0" baseline="0" dirty="0">
                          <a:solidFill>
                            <a:srgbClr val="002060"/>
                          </a:solidFill>
                          <a:effectLst/>
                        </a:rPr>
                        <a:t>Всего межбюджетных </a:t>
                      </a:r>
                      <a:r>
                        <a:rPr lang="ru-RU" sz="1200" u="none" strike="noStrike" spc="0" baseline="0" dirty="0" smtClean="0">
                          <a:solidFill>
                            <a:srgbClr val="002060"/>
                          </a:solidFill>
                          <a:effectLst/>
                        </a:rPr>
                        <a:t>трансфертов</a:t>
                      </a:r>
                    </a:p>
                    <a:p>
                      <a:pPr algn="ctr" fontAlgn="b"/>
                      <a:r>
                        <a:rPr lang="ru-RU" sz="1200" u="none" strike="noStrike" spc="0" baseline="0" dirty="0" smtClean="0">
                          <a:solidFill>
                            <a:srgbClr val="002060"/>
                          </a:solidFill>
                          <a:effectLst/>
                        </a:rPr>
                        <a:t> на 2024 год</a:t>
                      </a:r>
                      <a:endParaRPr lang="ru-RU" sz="1200" b="0" i="0" u="none" strike="noStrike" spc="0" baseline="0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spc="0" baseline="0" dirty="0" smtClean="0">
                          <a:solidFill>
                            <a:srgbClr val="002060"/>
                          </a:solidFill>
                          <a:effectLst/>
                        </a:rPr>
                        <a:t>Отклонения к </a:t>
                      </a:r>
                      <a:r>
                        <a:rPr lang="ru-RU" sz="1200" u="none" strike="noStrike" spc="0" baseline="0" dirty="0">
                          <a:solidFill>
                            <a:srgbClr val="002060"/>
                          </a:solidFill>
                          <a:effectLst/>
                        </a:rPr>
                        <a:t>уровню 2023 года</a:t>
                      </a:r>
                      <a:endParaRPr lang="ru-RU" sz="1200" b="0" i="0" u="none" strike="noStrike" spc="0" baseline="0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065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Александровское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1 100 343,11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750 000,00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1 850 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343,11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+298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158,94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065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Бакшеевское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2 159 932,97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500 000,00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2 659 932,97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+270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543,36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065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Белоярское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1 605 048,16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450 000,00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2 055 048,16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+273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222,61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065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Бородинское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1 457 167,94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500 000,00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1 957 167,94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+166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388,49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065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Екатерининское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1 388 426,59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500 000,00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1 888 426,59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+197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675,00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065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Ермиловское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1 127 849,16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750 000,00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1 877 849,16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+149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579,87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065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Журавлевское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1 212 152,55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380 000,00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1 592 152,55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+169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563,28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065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Иваново-Мысское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2 022 600,98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250 000,00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2 272 600,98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+161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951,01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065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Кипское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1 890 135,43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600 000,00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2 490 135,43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+166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230,36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065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Кузнецовское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893 593,44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520 000,00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1 413 593,44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+148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597,20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065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Петелинское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1 549 561,25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450 000,00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1 999 561,25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+150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290,09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065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Петровское</a:t>
                      </a:r>
                      <a:endParaRPr lang="ru-RU" sz="1200" b="0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2 150 070,07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500 000,00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2 650 070,07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+207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627,14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0658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err="1" smtClean="0">
                          <a:solidFill>
                            <a:srgbClr val="002060"/>
                          </a:solidFill>
                          <a:effectLst/>
                        </a:rPr>
                        <a:t>Утьминское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2 156 859,20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2 556 859,20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+168 944,62</a:t>
                      </a:r>
                    </a:p>
                  </a:txBody>
                  <a:tcPr marL="9525" marR="9525" marT="9525" marB="0" anchor="ctr"/>
                </a:tc>
              </a:tr>
              <a:tr h="35838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err="1" smtClean="0">
                          <a:solidFill>
                            <a:srgbClr val="002060"/>
                          </a:solidFill>
                          <a:effectLst/>
                        </a:rPr>
                        <a:t>Тевризское</a:t>
                      </a:r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городское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6 097 925,15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850 000,00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6 947 925,15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+760 070,03</a:t>
                      </a:r>
                    </a:p>
                  </a:txBody>
                  <a:tcPr marL="9525" marR="9525" marT="9525" marB="0" anchor="ctr"/>
                </a:tc>
              </a:tr>
              <a:tr h="18374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26 811 666,00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7 400 000,00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solidFill>
                            <a:srgbClr val="002060"/>
                          </a:solidFill>
                          <a:effectLst/>
                        </a:rPr>
                        <a:t>34 211 666,00</a:t>
                      </a:r>
                      <a:endParaRPr lang="ru-RU" sz="1200" b="1" i="0" u="none" strike="noStrike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+3 </a:t>
                      </a:r>
                      <a:r>
                        <a:rPr lang="ru-RU" sz="12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288 842,00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8" y="95413"/>
            <a:ext cx="900764" cy="1064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274638"/>
            <a:ext cx="741682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Расходы районного бюджета в сфере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«Межбюджетные трансферты»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240141" y="973414"/>
            <a:ext cx="7743838" cy="7314"/>
          </a:xfrm>
          <a:prstGeom prst="line">
            <a:avLst/>
          </a:prstGeom>
          <a:noFill/>
          <a:ln w="47625" cap="rnd" cmpd="sng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69505" y="973412"/>
            <a:ext cx="10144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i="1" dirty="0" smtClean="0">
                <a:solidFill>
                  <a:srgbClr val="002060"/>
                </a:solidFill>
              </a:rPr>
              <a:t>в рублях</a:t>
            </a:r>
            <a:endParaRPr lang="ru-RU" sz="15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696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8" y="95413"/>
            <a:ext cx="900764" cy="1064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274638"/>
            <a:ext cx="741682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Параметры проекта бюджета на 2024 год и на плановый период 2025 и 2026 годов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240141" y="973414"/>
            <a:ext cx="7743838" cy="7314"/>
          </a:xfrm>
          <a:prstGeom prst="line">
            <a:avLst/>
          </a:prstGeom>
          <a:noFill/>
          <a:ln w="47625" cap="rnd" cmpd="sng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05344275"/>
              </p:ext>
            </p:extLst>
          </p:nvPr>
        </p:nvGraphicFramePr>
        <p:xfrm>
          <a:off x="-108520" y="1323616"/>
          <a:ext cx="9092499" cy="4831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1000450"/>
            <a:ext cx="15786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i="1" dirty="0" smtClean="0">
                <a:solidFill>
                  <a:srgbClr val="002060"/>
                </a:solidFill>
              </a:rPr>
              <a:t>млн. рублей</a:t>
            </a:r>
            <a:endParaRPr lang="ru-RU" sz="15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875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category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0" y="285728"/>
            <a:ext cx="900764" cy="1064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214414" y="2357430"/>
            <a:ext cx="7572428" cy="3046988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endParaRPr lang="ru-RU" sz="3200" b="1" i="1" dirty="0" smtClean="0">
              <a:solidFill>
                <a:srgbClr val="1515EB"/>
              </a:solidFill>
              <a:latin typeface="Constantia" panose="02030602050306030303" pitchFamily="18" charset="0"/>
            </a:endParaRPr>
          </a:p>
          <a:p>
            <a:pPr algn="ctr"/>
            <a:endParaRPr lang="ru-RU" sz="3200" b="1" i="1" dirty="0" smtClean="0">
              <a:solidFill>
                <a:srgbClr val="1515EB"/>
              </a:solidFill>
              <a:latin typeface="Constantia" panose="02030602050306030303" pitchFamily="18" charset="0"/>
            </a:endParaRPr>
          </a:p>
          <a:p>
            <a:pPr algn="ctr"/>
            <a:endParaRPr lang="ru-RU" sz="3200" b="1" i="1" dirty="0" smtClean="0">
              <a:solidFill>
                <a:srgbClr val="1515EB"/>
              </a:solidFill>
              <a:latin typeface="Constantia" panose="02030602050306030303" pitchFamily="18" charset="0"/>
            </a:endParaRPr>
          </a:p>
          <a:p>
            <a:pPr algn="ctr"/>
            <a:endParaRPr lang="ru-RU" sz="3200" b="1" i="1" dirty="0" smtClean="0">
              <a:solidFill>
                <a:srgbClr val="1515EB"/>
              </a:solidFill>
              <a:latin typeface="Constantia" panose="02030602050306030303" pitchFamily="18" charset="0"/>
            </a:endParaRPr>
          </a:p>
          <a:p>
            <a:pPr algn="ctr"/>
            <a:endParaRPr lang="ru-RU" sz="3200" b="1" i="1" dirty="0" smtClean="0">
              <a:solidFill>
                <a:srgbClr val="1515EB"/>
              </a:solidFill>
              <a:latin typeface="Constantia" panose="02030602050306030303" pitchFamily="18" charset="0"/>
            </a:endParaRPr>
          </a:p>
          <a:p>
            <a:pPr algn="ctr"/>
            <a:endParaRPr lang="ru-RU" sz="3200" b="1" i="1" dirty="0" smtClean="0">
              <a:solidFill>
                <a:srgbClr val="1515EB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57224" y="1357299"/>
            <a:ext cx="77724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28728" y="5214950"/>
            <a:ext cx="6400800" cy="1181096"/>
          </a:xfrm>
        </p:spPr>
        <p:txBody>
          <a:bodyPr>
            <a:normAutofit fontScale="85000" lnSpcReduction="20000"/>
          </a:bodyPr>
          <a:lstStyle/>
          <a:p>
            <a:endParaRPr lang="ru-RU" sz="1600" i="1" dirty="0" smtClean="0">
              <a:solidFill>
                <a:srgbClr val="0070C0"/>
              </a:solidFill>
            </a:endParaRPr>
          </a:p>
          <a:p>
            <a:r>
              <a:rPr lang="ru-RU" sz="1600" i="1" dirty="0" smtClean="0">
                <a:solidFill>
                  <a:srgbClr val="0070C0"/>
                </a:solidFill>
              </a:rPr>
              <a:t>«Бюджет для граждан»</a:t>
            </a:r>
          </a:p>
          <a:p>
            <a:r>
              <a:rPr lang="ru-RU" sz="1600" i="1" dirty="0" smtClean="0">
                <a:solidFill>
                  <a:srgbClr val="0070C0"/>
                </a:solidFill>
              </a:rPr>
              <a:t>подготовлен Комитетом финансов и контроля</a:t>
            </a:r>
          </a:p>
          <a:p>
            <a:r>
              <a:rPr lang="ru-RU" sz="1600" i="1" dirty="0" smtClean="0">
                <a:solidFill>
                  <a:srgbClr val="0070C0"/>
                </a:solidFill>
              </a:rPr>
              <a:t>Администрации Тевризского муниципального района </a:t>
            </a:r>
          </a:p>
          <a:p>
            <a:r>
              <a:rPr lang="ru-RU" sz="1600" i="1" dirty="0" smtClean="0">
                <a:solidFill>
                  <a:srgbClr val="0070C0"/>
                </a:solidFill>
              </a:rPr>
              <a:t>Омской области</a:t>
            </a:r>
          </a:p>
          <a:p>
            <a:endParaRPr lang="ru-RU" sz="1600" dirty="0"/>
          </a:p>
        </p:txBody>
      </p:sp>
      <p:pic>
        <p:nvPicPr>
          <p:cNvPr id="7" name="Рисунок 6" descr="843acf0a6eb7446a414a06a80cac6db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2000240"/>
            <a:ext cx="5572164" cy="32147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253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043" y="28002"/>
            <a:ext cx="7283152" cy="115699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Правовое и экономическое регулирование вопросов формирования проекта районного бюджета</a:t>
            </a:r>
            <a:endParaRPr lang="ru-RU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900764" cy="1064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133515" y="1325186"/>
            <a:ext cx="3816424" cy="4840117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glow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harsh" dir="t">
              <a:rot lat="0" lon="0" rev="1200000"/>
            </a:lightRig>
          </a:scene3d>
          <a:sp3d contourW="12700" prstMaterial="metal">
            <a:bevelT w="165100" prst="coolSlant"/>
            <a:bevelB w="165100" prst="coolSlan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itchFamily="34" charset="0"/>
              <a:buChar char="•"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Тевризского муниципального района Омской области, утвержденные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Постановлением Администрации Тевризского муниципального района Омской области от 29 августа 2023 года №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279-п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Тевризского муниципального района Омской области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Тевризского муниципального района Омской области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33515" y="1179920"/>
            <a:ext cx="3830973" cy="3151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sof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Экономические основы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206101" y="1095487"/>
            <a:ext cx="7743838" cy="7314"/>
          </a:xfrm>
          <a:prstGeom prst="line">
            <a:avLst/>
          </a:prstGeom>
          <a:noFill/>
          <a:ln w="47625" cap="rnd" cmpd="sng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3013" y="1438279"/>
            <a:ext cx="3766996" cy="470811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glow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harsh" dir="t">
              <a:rot lat="0" lon="0" rev="1200000"/>
            </a:lightRig>
          </a:scene3d>
          <a:sp3d contourW="12700" prstMaterial="metal">
            <a:bevelT w="165100" prst="coolSlant"/>
            <a:bevelB w="165100" prst="coolSlant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itchFamily="34" charset="0"/>
              <a:buChar char="•"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кодекс Российской Федерации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Положение о бюджетном процессе в Тевризском муниципальном районе Омской области, утвержденное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решением Совета Тевризского муниципального района Омской области № 422-р от 30.08.2013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 Омской области «О межбюджетных отношениях в Омской области»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27.07.2007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 №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947-ОЗ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30" y="5087414"/>
            <a:ext cx="2346027" cy="1770586"/>
          </a:xfrm>
          <a:prstGeom prst="rect">
            <a:avLst/>
          </a:prstGeom>
          <a:effectLst>
            <a:glow rad="101600">
              <a:schemeClr val="accent1">
                <a:satMod val="175000"/>
                <a:alpha val="16000"/>
              </a:schemeClr>
            </a:glow>
            <a:softEdge rad="1778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173013" y="1167595"/>
            <a:ext cx="3766995" cy="3151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orthographicFront"/>
            <a:lightRig rig="soft" dir="t"/>
          </a:scene3d>
          <a:sp3d prstMaterial="metal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Правовые основы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693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14604469"/>
              </p:ext>
            </p:extLst>
          </p:nvPr>
        </p:nvGraphicFramePr>
        <p:xfrm>
          <a:off x="395537" y="1635540"/>
          <a:ext cx="8424935" cy="4910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316"/>
                <a:gridCol w="1510313"/>
                <a:gridCol w="1654153"/>
                <a:gridCol w="1654153"/>
              </a:tblGrid>
              <a:tr h="765312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solidFill>
                      <a:schemeClr val="accent1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2024 год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2025 год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3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2026 год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34000"/>
                      </a:schemeClr>
                    </a:solidFill>
                  </a:tcPr>
                </a:tc>
              </a:tr>
              <a:tr h="52800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Общий объем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доходов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551 602,5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491 705,9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517 971,6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284121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В том числе: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5636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Налоговые доходы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117 622,0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124 226,7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131 285,2</a:t>
                      </a:r>
                    </a:p>
                  </a:txBody>
                  <a:tcPr anchor="ctr"/>
                </a:tc>
              </a:tr>
              <a:tr h="4886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Неналоговые доходы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1 980,7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1 996,7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2 053,3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57008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Безвозмездные поступления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431 999,7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365 482,5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384 633,0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48864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Общий объем расходов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551 602,5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491 705,9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517 971,6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57008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Дефицит (профицит)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0,0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0,0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0,0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57008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Условно утвержденные расходы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0,0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5 811,8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12 932,1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31640" y="168197"/>
            <a:ext cx="7427168" cy="115699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Основные параметры проекта районного бюджета</a:t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 на 2024 год и на плановый период 2025 и 2026 годов</a:t>
            </a:r>
            <a:endParaRPr lang="ru-RU" sz="2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900764" cy="1064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7376804" y="1325187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т</a:t>
            </a:r>
            <a:r>
              <a:rPr lang="ru-RU" sz="2000" dirty="0" smtClean="0">
                <a:solidFill>
                  <a:srgbClr val="002060"/>
                </a:solidFill>
              </a:rPr>
              <a:t>ыс. рублей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050" t="59927" r="37472" b="4204"/>
          <a:stretch/>
        </p:blipFill>
        <p:spPr>
          <a:xfrm>
            <a:off x="1619672" y="1484784"/>
            <a:ext cx="1430179" cy="88626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266509" y="1308566"/>
            <a:ext cx="7743838" cy="7314"/>
          </a:xfrm>
          <a:prstGeom prst="line">
            <a:avLst/>
          </a:prstGeom>
          <a:noFill/>
          <a:ln w="47625" cap="rnd" cmpd="sng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165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2187"/>
            <a:ext cx="735516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Формирование доходной части районного бюджета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47" t="-138"/>
          <a:stretch/>
        </p:blipFill>
        <p:spPr>
          <a:xfrm>
            <a:off x="3296713" y="2927983"/>
            <a:ext cx="2838606" cy="1984078"/>
          </a:xfrm>
          <a:effectLst>
            <a:glow rad="1054100">
              <a:schemeClr val="bg1"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900764" cy="1064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331640" y="1196752"/>
            <a:ext cx="7743838" cy="7314"/>
          </a:xfrm>
          <a:prstGeom prst="line">
            <a:avLst/>
          </a:prstGeom>
          <a:noFill/>
          <a:ln w="47625" cap="rnd" cmpd="sng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6106" y="1575043"/>
            <a:ext cx="2046894" cy="885863"/>
          </a:xfrm>
          <a:prstGeom prst="round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FF00"/>
                </a:solidFill>
              </a:rPr>
              <a:t>Федеральная служба по надзору в сфере природопользования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243000" y="2404883"/>
            <a:ext cx="1104864" cy="66407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2555777" y="1377209"/>
            <a:ext cx="1800199" cy="983102"/>
          </a:xfrm>
          <a:prstGeom prst="round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FF00"/>
                </a:solidFill>
              </a:rPr>
              <a:t>Управление Федеральной налоговой службы по Омской области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36347" y="1452381"/>
            <a:ext cx="1655681" cy="832758"/>
          </a:xfrm>
          <a:prstGeom prst="round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Главное управление лесного хозяйства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99992" y="1377208"/>
            <a:ext cx="2043099" cy="1027675"/>
          </a:xfrm>
          <a:prstGeom prst="round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FF00"/>
                </a:solidFill>
              </a:rPr>
              <a:t>Главное</a:t>
            </a:r>
          </a:p>
          <a:p>
            <a:pPr algn="ctr"/>
            <a:r>
              <a:rPr lang="ru-RU" sz="1400" dirty="0">
                <a:solidFill>
                  <a:srgbClr val="FFFF00"/>
                </a:solidFill>
              </a:rPr>
              <a:t> государственно-правовое управление  Омской области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960513" y="2404883"/>
            <a:ext cx="1696269" cy="913485"/>
          </a:xfrm>
          <a:prstGeom prst="round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Министерство образования Омской области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2620481"/>
            <a:ext cx="1822721" cy="1008112"/>
          </a:xfrm>
          <a:prstGeom prst="round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Администрация Тевризского муниципального района Омской области</a:t>
            </a:r>
            <a:endParaRPr lang="ru-RU" sz="1400" dirty="0">
              <a:solidFill>
                <a:srgbClr val="FFFF00"/>
              </a:solidFill>
            </a:endParaRPr>
          </a:p>
        </p:txBody>
      </p:sp>
      <p:cxnSp>
        <p:nvCxnSpPr>
          <p:cNvPr id="21" name="Прямая со стрелкой 20"/>
          <p:cNvCxnSpPr>
            <a:stCxn id="19" idx="3"/>
          </p:cNvCxnSpPr>
          <p:nvPr/>
        </p:nvCxnSpPr>
        <p:spPr>
          <a:xfrm>
            <a:off x="2074241" y="3124537"/>
            <a:ext cx="1057599" cy="376471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5211251" y="2397729"/>
            <a:ext cx="295018" cy="50405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5868144" y="2259564"/>
            <a:ext cx="825679" cy="70539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8" idx="1"/>
          </p:cNvCxnSpPr>
          <p:nvPr/>
        </p:nvCxnSpPr>
        <p:spPr>
          <a:xfrm flipH="1" flipV="1">
            <a:off x="6125668" y="4114519"/>
            <a:ext cx="622627" cy="126971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5004048" y="4941168"/>
            <a:ext cx="390792" cy="561461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139433" y="3789040"/>
            <a:ext cx="2160240" cy="1331171"/>
          </a:xfrm>
          <a:prstGeom prst="round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Комитет финансов и контроля Администрации Тевризского муниципального района Омской области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96106" y="5229200"/>
            <a:ext cx="2038745" cy="1268760"/>
          </a:xfrm>
          <a:prstGeom prst="round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Комитет образования Администрации Тевризского муниципального района Омской области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333029" y="5417944"/>
            <a:ext cx="1950939" cy="1268760"/>
          </a:xfrm>
          <a:prstGeom prst="round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Комитет культуры Администрации Тевризского муниципального района Омской области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397997" y="5480251"/>
            <a:ext cx="2159500" cy="1268760"/>
          </a:xfrm>
          <a:prstGeom prst="round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Управление сельского хозяйства Администрации Тевризского муниципального района Омской области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60301" y="5120211"/>
            <a:ext cx="2160240" cy="1259162"/>
          </a:xfrm>
          <a:prstGeom prst="round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FF00"/>
                </a:solidFill>
              </a:rPr>
              <a:t>Администрация Тевризского городского поселения Тевризского муниципального района Омской области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748295" y="3501008"/>
            <a:ext cx="2271230" cy="1480963"/>
          </a:xfrm>
          <a:prstGeom prst="round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FFFF00"/>
                </a:solidFill>
              </a:rPr>
              <a:t>Комитет по делам молодежи, физической культуры и </a:t>
            </a:r>
            <a:r>
              <a:rPr lang="ru-RU" sz="1400" dirty="0" smtClean="0">
                <a:solidFill>
                  <a:srgbClr val="FFFF00"/>
                </a:solidFill>
              </a:rPr>
              <a:t>спорта Администрации Тевризского муниципального района Омской области</a:t>
            </a:r>
            <a:endParaRPr lang="ru-RU" sz="1400" dirty="0">
              <a:solidFill>
                <a:srgbClr val="FFFF00"/>
              </a:solidFill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3642882" y="2334553"/>
            <a:ext cx="353054" cy="630409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6125669" y="4797152"/>
            <a:ext cx="568154" cy="43204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8" idx="1"/>
          </p:cNvCxnSpPr>
          <p:nvPr/>
        </p:nvCxnSpPr>
        <p:spPr>
          <a:xfrm flipH="1">
            <a:off x="6125669" y="2861626"/>
            <a:ext cx="834844" cy="45114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20" idx="3"/>
          </p:cNvCxnSpPr>
          <p:nvPr/>
        </p:nvCxnSpPr>
        <p:spPr>
          <a:xfrm flipV="1">
            <a:off x="2299673" y="4241489"/>
            <a:ext cx="1008825" cy="21313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2195736" y="4797152"/>
            <a:ext cx="936104" cy="50405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3370427" y="4941168"/>
            <a:ext cx="448982" cy="48766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9834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283152" cy="86409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Структура доходов районного бюджета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29873664"/>
              </p:ext>
            </p:extLst>
          </p:nvPr>
        </p:nvGraphicFramePr>
        <p:xfrm>
          <a:off x="0" y="1484784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2718"/>
            <a:ext cx="900764" cy="1064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266509" y="1124744"/>
            <a:ext cx="7743838" cy="7314"/>
          </a:xfrm>
          <a:prstGeom prst="line">
            <a:avLst/>
          </a:prstGeom>
          <a:noFill/>
          <a:ln w="47625" cap="rnd" cmpd="sng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5380" y="1147257"/>
            <a:ext cx="1578620" cy="3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i="1" dirty="0" smtClean="0">
                <a:solidFill>
                  <a:srgbClr val="002060"/>
                </a:solidFill>
              </a:rPr>
              <a:t>млн. рублей</a:t>
            </a:r>
            <a:endParaRPr lang="ru-RU" sz="1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805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755" y="116632"/>
            <a:ext cx="7355160" cy="8501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Доходы районного бюджета на 2024 год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28555029"/>
              </p:ext>
            </p:extLst>
          </p:nvPr>
        </p:nvGraphicFramePr>
        <p:xfrm>
          <a:off x="29417" y="2852936"/>
          <a:ext cx="957706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5" y="74172"/>
            <a:ext cx="900764" cy="1064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1297220" y="980728"/>
            <a:ext cx="7743838" cy="7314"/>
          </a:xfrm>
          <a:prstGeom prst="line">
            <a:avLst/>
          </a:prstGeom>
          <a:noFill/>
          <a:ln w="47625" cap="rnd" cmpd="sng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17095771"/>
              </p:ext>
            </p:extLst>
          </p:nvPr>
        </p:nvGraphicFramePr>
        <p:xfrm>
          <a:off x="-1044624" y="765413"/>
          <a:ext cx="8712968" cy="3634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Выгнутая вверх стрелка 7"/>
          <p:cNvSpPr/>
          <p:nvPr/>
        </p:nvSpPr>
        <p:spPr>
          <a:xfrm rot="16200000">
            <a:off x="1867" y="3100074"/>
            <a:ext cx="2908205" cy="801867"/>
          </a:xfrm>
          <a:prstGeom prst="curvedDownArrow">
            <a:avLst>
              <a:gd name="adj1" fmla="val 25000"/>
              <a:gd name="adj2" fmla="val 53011"/>
              <a:gd name="adj3" fmla="val 28504"/>
            </a:avLst>
          </a:prstGeom>
          <a:solidFill>
            <a:srgbClr val="FF0000"/>
          </a:solidFill>
          <a:ln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5411945"/>
            <a:ext cx="2267744" cy="14390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6"/>
          <p:cNvSpPr txBox="1"/>
          <p:nvPr/>
        </p:nvSpPr>
        <p:spPr>
          <a:xfrm>
            <a:off x="7326472" y="1268760"/>
            <a:ext cx="1578620" cy="3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i="1" dirty="0" smtClean="0">
                <a:solidFill>
                  <a:srgbClr val="002060"/>
                </a:solidFill>
              </a:rPr>
              <a:t>млн. рублей</a:t>
            </a:r>
            <a:endParaRPr lang="ru-RU" sz="1800" i="1" dirty="0">
              <a:solidFill>
                <a:srgbClr val="002060"/>
              </a:solidFill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 rot="16200000">
            <a:off x="4227716" y="2742742"/>
            <a:ext cx="2842760" cy="648071"/>
          </a:xfrm>
          <a:prstGeom prst="curvedUpArrow">
            <a:avLst/>
          </a:prstGeom>
          <a:solidFill>
            <a:srgbClr val="FF0000"/>
          </a:solidFill>
          <a:ln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5868144" y="3284984"/>
            <a:ext cx="753061" cy="33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13,6 %</a:t>
            </a:r>
            <a:endParaRPr lang="ru-RU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323841" y="3284984"/>
            <a:ext cx="752974" cy="33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18,3 %</a:t>
            </a:r>
            <a:endParaRPr lang="ru-RU" sz="1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441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P spid="8" grpId="0" animBg="1"/>
      <p:bldP spid="10" grpId="0" animBg="1"/>
      <p:bldP spid="12" grpId="0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091" y="116632"/>
            <a:ext cx="7427168" cy="778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Налог на доходы физических лиц в 2024 году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12005326"/>
              </p:ext>
            </p:extLst>
          </p:nvPr>
        </p:nvGraphicFramePr>
        <p:xfrm>
          <a:off x="3995936" y="1140523"/>
          <a:ext cx="5256584" cy="2592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4" y="75984"/>
            <a:ext cx="900764" cy="1064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245500" y="948545"/>
            <a:ext cx="7743838" cy="7314"/>
          </a:xfrm>
          <a:prstGeom prst="line">
            <a:avLst/>
          </a:prstGeom>
          <a:noFill/>
          <a:ln w="47625" cap="rnd" cmpd="sng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7410718" y="955859"/>
            <a:ext cx="1578620" cy="36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i="1" dirty="0" smtClean="0">
                <a:solidFill>
                  <a:srgbClr val="002060"/>
                </a:solidFill>
              </a:rPr>
              <a:t>млн. рублей</a:t>
            </a:r>
            <a:endParaRPr lang="ru-RU" sz="1800" i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67744" y="3356992"/>
            <a:ext cx="2527157" cy="879677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rgbClr val="002060"/>
                </a:solidFill>
              </a:rPr>
              <a:t>Налог на доходы физических </a:t>
            </a:r>
            <a:r>
              <a:rPr lang="ru-RU" i="1" dirty="0" smtClean="0">
                <a:solidFill>
                  <a:srgbClr val="002060"/>
                </a:solidFill>
              </a:rPr>
              <a:t>лиц в МР </a:t>
            </a:r>
            <a:endParaRPr lang="ru-RU" i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110,4 </a:t>
            </a:r>
            <a:r>
              <a:rPr lang="ru-RU" b="1" dirty="0" err="1">
                <a:solidFill>
                  <a:srgbClr val="002060"/>
                </a:solidFill>
              </a:rPr>
              <a:t>млн.руб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0415" y="5301208"/>
            <a:ext cx="2403353" cy="102369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80 %</a:t>
            </a:r>
          </a:p>
          <a:p>
            <a:pPr algn="ctr"/>
            <a:r>
              <a:rPr lang="ru-RU" i="1" dirty="0">
                <a:solidFill>
                  <a:srgbClr val="002060"/>
                </a:solidFill>
              </a:rPr>
              <a:t>по дополнительному нормативу от НДФЛ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99792" y="5298880"/>
            <a:ext cx="2095109" cy="115445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5 %</a:t>
            </a:r>
          </a:p>
          <a:p>
            <a:pPr algn="ctr"/>
            <a:r>
              <a:rPr lang="ru-RU" i="1" dirty="0">
                <a:solidFill>
                  <a:srgbClr val="002060"/>
                </a:solidFill>
              </a:rPr>
              <a:t>по единому нормативу от НДФЛ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38428" y="5320172"/>
            <a:ext cx="2294621" cy="102369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от ГП </a:t>
            </a:r>
            <a:r>
              <a:rPr lang="ru-RU" b="1" dirty="0" smtClean="0">
                <a:solidFill>
                  <a:srgbClr val="002060"/>
                </a:solidFill>
              </a:rPr>
              <a:t>- </a:t>
            </a:r>
            <a:r>
              <a:rPr lang="ru-RU" b="1" dirty="0">
                <a:solidFill>
                  <a:srgbClr val="002060"/>
                </a:solidFill>
              </a:rPr>
              <a:t>5 %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от СП – 12 %</a:t>
            </a:r>
          </a:p>
          <a:p>
            <a:pPr algn="ctr"/>
            <a:r>
              <a:rPr lang="ru-RU" i="1" dirty="0">
                <a:solidFill>
                  <a:srgbClr val="002060"/>
                </a:solidFill>
              </a:rPr>
              <a:t>ст. 61.1 БК РФ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61" y="1346936"/>
            <a:ext cx="2628355" cy="1722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softEdge rad="127000"/>
          </a:effectLst>
        </p:spPr>
      </p:pic>
      <p:cxnSp>
        <p:nvCxnSpPr>
          <p:cNvPr id="15" name="Прямая со стрелкой 14"/>
          <p:cNvCxnSpPr/>
          <p:nvPr/>
        </p:nvCxnSpPr>
        <p:spPr>
          <a:xfrm flipV="1">
            <a:off x="1057195" y="4252178"/>
            <a:ext cx="1380547" cy="106799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glow rad="50800">
              <a:schemeClr val="bg1"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775093" y="4215377"/>
            <a:ext cx="1" cy="108350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glow rad="50800">
              <a:schemeClr val="bg1"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3" idx="0"/>
          </p:cNvCxnSpPr>
          <p:nvPr/>
        </p:nvCxnSpPr>
        <p:spPr>
          <a:xfrm flipH="1" flipV="1">
            <a:off x="4794901" y="4236669"/>
            <a:ext cx="1490838" cy="108350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glow rad="50800">
              <a:schemeClr val="bg1"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64088" y="4387796"/>
            <a:ext cx="1419812" cy="369332"/>
          </a:xfrm>
          <a:prstGeom prst="rect">
            <a:avLst/>
          </a:prstGeom>
          <a:noFill/>
          <a:effectLst>
            <a:glow rad="977900">
              <a:schemeClr val="accent1">
                <a:satMod val="175000"/>
                <a:alpha val="35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glow rad="254000">
                    <a:schemeClr val="bg1">
                      <a:alpha val="40000"/>
                    </a:schemeClr>
                  </a:glow>
                </a:effectLst>
              </a:rPr>
              <a:t>7,9 </a:t>
            </a:r>
            <a:r>
              <a:rPr lang="ru-RU" b="1" dirty="0">
                <a:solidFill>
                  <a:srgbClr val="002060"/>
                </a:solidFill>
                <a:effectLst>
                  <a:glow rad="254000">
                    <a:schemeClr val="bg1">
                      <a:alpha val="40000"/>
                    </a:schemeClr>
                  </a:glow>
                </a:effectLst>
              </a:rPr>
              <a:t>млн.руб.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3675" y="4316984"/>
            <a:ext cx="1536831" cy="369332"/>
          </a:xfrm>
          <a:prstGeom prst="rect">
            <a:avLst/>
          </a:prstGeom>
          <a:noFill/>
          <a:effectLst>
            <a:glow rad="977900">
              <a:schemeClr val="accent1">
                <a:satMod val="175000"/>
                <a:alpha val="35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glow rad="254000">
                    <a:schemeClr val="bg1">
                      <a:alpha val="40000"/>
                    </a:schemeClr>
                  </a:glow>
                </a:effectLst>
              </a:rPr>
              <a:t>96,5 </a:t>
            </a:r>
            <a:r>
              <a:rPr lang="ru-RU" b="1" dirty="0">
                <a:solidFill>
                  <a:srgbClr val="002060"/>
                </a:solidFill>
                <a:effectLst>
                  <a:glow rad="254000">
                    <a:schemeClr val="bg1">
                      <a:alpha val="40000"/>
                    </a:schemeClr>
                  </a:glow>
                </a:effectLst>
              </a:rPr>
              <a:t>млн.руб.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15816" y="4601509"/>
            <a:ext cx="1419812" cy="369332"/>
          </a:xfrm>
          <a:prstGeom prst="rect">
            <a:avLst/>
          </a:prstGeom>
          <a:noFill/>
          <a:effectLst>
            <a:glow rad="977900">
              <a:schemeClr val="accent1">
                <a:satMod val="175000"/>
                <a:alpha val="35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glow rad="254000">
                    <a:schemeClr val="bg1">
                      <a:alpha val="40000"/>
                    </a:schemeClr>
                  </a:glow>
                </a:effectLst>
              </a:rPr>
              <a:t>6,0 </a:t>
            </a:r>
            <a:r>
              <a:rPr lang="ru-RU" b="1" dirty="0">
                <a:solidFill>
                  <a:srgbClr val="002060"/>
                </a:solidFill>
                <a:effectLst>
                  <a:glow rad="254000">
                    <a:schemeClr val="bg1">
                      <a:alpha val="40000"/>
                    </a:schemeClr>
                  </a:glow>
                </a:effectLst>
              </a:rPr>
              <a:t>млн.руб.</a:t>
            </a:r>
          </a:p>
        </p:txBody>
      </p:sp>
    </p:spTree>
    <p:extLst>
      <p:ext uri="{BB962C8B-B14F-4D97-AF65-F5344CB8AC3E}">
        <p14:creationId xmlns="" xmlns:p14="http://schemas.microsoft.com/office/powerpoint/2010/main" val="201027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 animBg="1"/>
      <p:bldP spid="10" grpId="0" animBg="1"/>
      <p:bldP spid="12" grpId="0" animBg="1"/>
      <p:bldP spid="13" grpId="0" animBg="1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61970956"/>
              </p:ext>
            </p:extLst>
          </p:nvPr>
        </p:nvGraphicFramePr>
        <p:xfrm>
          <a:off x="13373" y="912377"/>
          <a:ext cx="6059016" cy="6473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0148"/>
            <a:ext cx="900764" cy="1064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913" y="274638"/>
            <a:ext cx="7354887" cy="70643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Прочие налоговые доходы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в 2024 году</a:t>
            </a: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245500" y="1052736"/>
            <a:ext cx="7743838" cy="7314"/>
          </a:xfrm>
          <a:prstGeom prst="line">
            <a:avLst/>
          </a:prstGeom>
          <a:noFill/>
          <a:ln w="47625" cap="rnd" cmpd="sng">
            <a:solidFill>
              <a:srgbClr val="FFC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6300" y="1061237"/>
            <a:ext cx="1578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i="1" dirty="0" smtClean="0">
                <a:solidFill>
                  <a:srgbClr val="002060"/>
                </a:solidFill>
              </a:rPr>
              <a:t>тыс. рублей</a:t>
            </a:r>
            <a:endParaRPr lang="ru-RU" sz="1400" i="1" dirty="0">
              <a:solidFill>
                <a:srgbClr val="002060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5796136" y="2492896"/>
            <a:ext cx="1440160" cy="720080"/>
          </a:xfrm>
          <a:prstGeom prst="downArrow">
            <a:avLst/>
          </a:prstGeom>
          <a:solidFill>
            <a:srgbClr val="FFC000"/>
          </a:solidFill>
          <a:ln>
            <a:solidFill>
              <a:srgbClr val="C00000"/>
            </a:solidFill>
          </a:ln>
          <a:scene3d>
            <a:camera prst="orthographicFront"/>
            <a:lightRig rig="sof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ятиугольник 35"/>
          <p:cNvSpPr/>
          <p:nvPr/>
        </p:nvSpPr>
        <p:spPr>
          <a:xfrm>
            <a:off x="6076971" y="3422822"/>
            <a:ext cx="956811" cy="288032"/>
          </a:xfrm>
          <a:prstGeom prst="homePlat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Arial Rounded MT Bold" pitchFamily="34" charset="0"/>
              </a:rPr>
              <a:t>+109,3</a:t>
            </a:r>
            <a:endParaRPr lang="ru-RU" sz="1400" i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37" name="Пятиугольник 36"/>
          <p:cNvSpPr/>
          <p:nvPr/>
        </p:nvSpPr>
        <p:spPr>
          <a:xfrm>
            <a:off x="6082354" y="4005064"/>
            <a:ext cx="951428" cy="288032"/>
          </a:xfrm>
          <a:prstGeom prst="homePlate">
            <a:avLst/>
          </a:prstGeom>
          <a:solidFill>
            <a:srgbClr val="00B0F0">
              <a:alpha val="7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Arial Rounded MT Bold" pitchFamily="34" charset="0"/>
              </a:rPr>
              <a:t>-369,0</a:t>
            </a:r>
            <a:endParaRPr lang="ru-RU" sz="1400" i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38" name="Пятиугольник 37"/>
          <p:cNvSpPr/>
          <p:nvPr/>
        </p:nvSpPr>
        <p:spPr>
          <a:xfrm>
            <a:off x="6104874" y="4581128"/>
            <a:ext cx="928907" cy="288032"/>
          </a:xfrm>
          <a:prstGeom prst="homePlate">
            <a:avLst/>
          </a:prstGeom>
          <a:solidFill>
            <a:srgbClr val="FF0000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rgbClr val="002060"/>
                </a:solidFill>
                <a:latin typeface="Arial Rounded MT Bold" pitchFamily="34" charset="0"/>
              </a:rPr>
              <a:t>0,0</a:t>
            </a:r>
          </a:p>
        </p:txBody>
      </p:sp>
      <p:sp>
        <p:nvSpPr>
          <p:cNvPr id="39" name="Пятиугольник 38"/>
          <p:cNvSpPr/>
          <p:nvPr/>
        </p:nvSpPr>
        <p:spPr>
          <a:xfrm>
            <a:off x="6123328" y="5157192"/>
            <a:ext cx="910453" cy="288032"/>
          </a:xfrm>
          <a:prstGeom prst="homePlate">
            <a:avLst/>
          </a:prstGeom>
          <a:solidFill>
            <a:srgbClr val="FFC000">
              <a:alpha val="96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Arial Rounded MT Bold" pitchFamily="34" charset="0"/>
              </a:rPr>
              <a:t>+20,0</a:t>
            </a:r>
            <a:endParaRPr lang="ru-RU" sz="1400" i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40" name="Пятиугольник 39"/>
          <p:cNvSpPr/>
          <p:nvPr/>
        </p:nvSpPr>
        <p:spPr>
          <a:xfrm>
            <a:off x="6153942" y="5733256"/>
            <a:ext cx="910453" cy="288032"/>
          </a:xfrm>
          <a:prstGeom prst="homePlate">
            <a:avLst/>
          </a:prstGeom>
          <a:solidFill>
            <a:srgbClr val="E09BF3">
              <a:alpha val="74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Arial Rounded MT Bold" pitchFamily="34" charset="0"/>
              </a:rPr>
              <a:t>+202,0</a:t>
            </a:r>
            <a:endParaRPr lang="ru-RU" sz="1400" i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41" name="Пятиугольник 40"/>
          <p:cNvSpPr/>
          <p:nvPr/>
        </p:nvSpPr>
        <p:spPr>
          <a:xfrm>
            <a:off x="6165082" y="6267267"/>
            <a:ext cx="941066" cy="288032"/>
          </a:xfrm>
          <a:prstGeom prst="homePlate">
            <a:avLst/>
          </a:prstGeom>
          <a:solidFill>
            <a:srgbClr val="FFFF00">
              <a:alpha val="82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Arial Rounded MT Bold" pitchFamily="34" charset="0"/>
              </a:rPr>
              <a:t>+306,0</a:t>
            </a:r>
            <a:endParaRPr lang="ru-RU" sz="1400" i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96136" y="1668462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002060"/>
                </a:solidFill>
              </a:rPr>
              <a:t>К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первоначаль</a:t>
            </a:r>
            <a:r>
              <a:rPr lang="ru-RU" sz="1400" b="1" i="1" dirty="0" smtClean="0">
                <a:solidFill>
                  <a:srgbClr val="002060"/>
                </a:solidFill>
              </a:rPr>
              <a:t>-ному </a:t>
            </a:r>
            <a:r>
              <a:rPr lang="ru-RU" sz="1400" b="1" i="1" dirty="0">
                <a:solidFill>
                  <a:srgbClr val="002060"/>
                </a:solidFill>
              </a:rPr>
              <a:t>плану на 2023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97359" y="2770754"/>
            <a:ext cx="956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002060"/>
                </a:solidFill>
                <a:latin typeface="Arial Rounded MT Bold" pitchFamily="34" charset="0"/>
              </a:rPr>
              <a:t>+268,3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7388696" y="1668462"/>
            <a:ext cx="14401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solidFill>
                  <a:srgbClr val="002060"/>
                </a:solidFill>
              </a:rPr>
              <a:t>К </a:t>
            </a:r>
            <a:r>
              <a:rPr lang="ru-RU" sz="1400" b="1" i="1" dirty="0" smtClean="0">
                <a:solidFill>
                  <a:srgbClr val="002060"/>
                </a:solidFill>
              </a:rPr>
              <a:t>уточненному </a:t>
            </a:r>
            <a:r>
              <a:rPr lang="ru-RU" sz="1400" b="1" i="1" dirty="0">
                <a:solidFill>
                  <a:srgbClr val="002060"/>
                </a:solidFill>
              </a:rPr>
              <a:t>плану на 2023 год</a:t>
            </a:r>
          </a:p>
        </p:txBody>
      </p:sp>
      <p:sp>
        <p:nvSpPr>
          <p:cNvPr id="45" name="Стрелка вниз 44"/>
          <p:cNvSpPr/>
          <p:nvPr/>
        </p:nvSpPr>
        <p:spPr>
          <a:xfrm>
            <a:off x="7388696" y="2493846"/>
            <a:ext cx="1440160" cy="720080"/>
          </a:xfrm>
          <a:prstGeom prst="downArrow">
            <a:avLst/>
          </a:prstGeom>
          <a:solidFill>
            <a:srgbClr val="FFC000"/>
          </a:solidFill>
          <a:ln>
            <a:solidFill>
              <a:srgbClr val="C00000"/>
            </a:solidFill>
          </a:ln>
          <a:scene3d>
            <a:camera prst="orthographicFront"/>
            <a:lightRig rig="sof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7752862" y="2752997"/>
            <a:ext cx="856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002060"/>
                </a:solidFill>
                <a:latin typeface="Arial Rounded MT Bold" pitchFamily="34" charset="0"/>
              </a:rPr>
              <a:t>+234,3</a:t>
            </a:r>
            <a:endParaRPr lang="ru-RU" dirty="0"/>
          </a:p>
        </p:txBody>
      </p:sp>
      <p:sp>
        <p:nvSpPr>
          <p:cNvPr id="47" name="Пятиугольник 46"/>
          <p:cNvSpPr/>
          <p:nvPr/>
        </p:nvSpPr>
        <p:spPr>
          <a:xfrm>
            <a:off x="7648800" y="3431206"/>
            <a:ext cx="956811" cy="288032"/>
          </a:xfrm>
          <a:prstGeom prst="homePlat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Arial Rounded MT Bold" pitchFamily="34" charset="0"/>
              </a:rPr>
              <a:t>+109,3</a:t>
            </a:r>
            <a:endParaRPr lang="ru-RU" sz="1400" i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48" name="Пятиугольник 47"/>
          <p:cNvSpPr/>
          <p:nvPr/>
        </p:nvSpPr>
        <p:spPr>
          <a:xfrm>
            <a:off x="7654183" y="4013448"/>
            <a:ext cx="951428" cy="288032"/>
          </a:xfrm>
          <a:prstGeom prst="homePlate">
            <a:avLst/>
          </a:prstGeom>
          <a:solidFill>
            <a:srgbClr val="00B0F0">
              <a:alpha val="7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Arial Rounded MT Bold" pitchFamily="34" charset="0"/>
              </a:rPr>
              <a:t>+101,0</a:t>
            </a:r>
            <a:endParaRPr lang="ru-RU" sz="1400" i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49" name="Пятиугольник 48"/>
          <p:cNvSpPr/>
          <p:nvPr/>
        </p:nvSpPr>
        <p:spPr>
          <a:xfrm>
            <a:off x="7676703" y="4589512"/>
            <a:ext cx="928907" cy="288032"/>
          </a:xfrm>
          <a:prstGeom prst="homePlate">
            <a:avLst/>
          </a:prstGeom>
          <a:solidFill>
            <a:srgbClr val="FF0000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Arial Rounded MT Bold" pitchFamily="34" charset="0"/>
              </a:rPr>
              <a:t>+27,0</a:t>
            </a:r>
            <a:endParaRPr lang="ru-RU" sz="1400" i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50" name="Пятиугольник 49"/>
          <p:cNvSpPr/>
          <p:nvPr/>
        </p:nvSpPr>
        <p:spPr>
          <a:xfrm>
            <a:off x="7695157" y="5165576"/>
            <a:ext cx="910453" cy="288032"/>
          </a:xfrm>
          <a:prstGeom prst="homePlate">
            <a:avLst/>
          </a:prstGeom>
          <a:solidFill>
            <a:srgbClr val="FFC000">
              <a:alpha val="96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Arial Rounded MT Bold" pitchFamily="34" charset="0"/>
              </a:rPr>
              <a:t>+2,0</a:t>
            </a:r>
            <a:endParaRPr lang="ru-RU" sz="1400" i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51" name="Пятиугольник 50"/>
          <p:cNvSpPr/>
          <p:nvPr/>
        </p:nvSpPr>
        <p:spPr>
          <a:xfrm>
            <a:off x="7725771" y="5741640"/>
            <a:ext cx="910453" cy="288032"/>
          </a:xfrm>
          <a:prstGeom prst="homePlate">
            <a:avLst/>
          </a:prstGeom>
          <a:solidFill>
            <a:srgbClr val="E09BF3">
              <a:alpha val="74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Arial Rounded MT Bold" pitchFamily="34" charset="0"/>
              </a:rPr>
              <a:t>+15,0</a:t>
            </a:r>
            <a:endParaRPr lang="ru-RU" sz="1400" i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52" name="Пятиугольник 51"/>
          <p:cNvSpPr/>
          <p:nvPr/>
        </p:nvSpPr>
        <p:spPr>
          <a:xfrm>
            <a:off x="7736911" y="6275651"/>
            <a:ext cx="941066" cy="288032"/>
          </a:xfrm>
          <a:prstGeom prst="homePlate">
            <a:avLst/>
          </a:prstGeom>
          <a:solidFill>
            <a:srgbClr val="FFFF00">
              <a:alpha val="82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Arial Rounded MT Bold" pitchFamily="34" charset="0"/>
              </a:rPr>
              <a:t>-20,0</a:t>
            </a:r>
            <a:endParaRPr lang="ru-RU" sz="1400" i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 rot="988472">
            <a:off x="2257982" y="2612740"/>
            <a:ext cx="1245452" cy="409014"/>
          </a:xfrm>
          <a:prstGeom prst="ellipse">
            <a:avLst/>
          </a:prstGeom>
          <a:solidFill>
            <a:sysClr val="window" lastClr="FFFFFF">
              <a:alpha val="75000"/>
            </a:sysClr>
          </a:solidFill>
          <a:ln w="11429" cap="flat" cmpd="sng" algn="ctr">
            <a:noFill/>
            <a:prstDash val="sysDash"/>
          </a:ln>
          <a:effectLst>
            <a:glow rad="177800">
              <a:schemeClr val="bg1">
                <a:alpha val="75000"/>
              </a:schemeClr>
            </a:glow>
          </a:effectLst>
          <a:scene3d>
            <a:camera prst="orthographicFront">
              <a:rot lat="1800000" lon="0" rev="0"/>
            </a:camera>
            <a:lightRig rig="fla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flatTx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rtl="0" eaLnBrk="1" latinLnBrk="0" hangingPunct="1"/>
            <a:r>
              <a:rPr lang="ru-RU" sz="1400" i="1" dirty="0" smtClean="0">
                <a:solidFill>
                  <a:srgbClr val="002060"/>
                </a:solidFill>
                <a:latin typeface="Arial Rounded MT Bold" pitchFamily="34" charset="0"/>
              </a:rPr>
              <a:t>7 208,2</a:t>
            </a:r>
            <a:endParaRPr lang="ru-RU" sz="1400" i="1" kern="12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189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2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3582</TotalTime>
  <Words>1680</Words>
  <Application>Microsoft Office PowerPoint</Application>
  <PresentationFormat>Экран (4:3)</PresentationFormat>
  <Paragraphs>432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БЮДЖЕТ ДЛЯ ГРАЖДАН   К проекту бюджета Тевризского муниципального района омской области на 2024 год и на плановый период 2025 и 2026 годов </vt:lpstr>
      <vt:lpstr>Основные понятия бюджета</vt:lpstr>
      <vt:lpstr>Правовое и экономическое регулирование вопросов формирования проекта районного бюджета</vt:lpstr>
      <vt:lpstr>Основные параметры проекта районного бюджета  на 2024 год и на плановый период 2025 и 2026 годов</vt:lpstr>
      <vt:lpstr>Формирование доходной части районного бюджета</vt:lpstr>
      <vt:lpstr>Структура доходов районного бюджета</vt:lpstr>
      <vt:lpstr>Доходы районного бюджета на 2024 год</vt:lpstr>
      <vt:lpstr>Налог на доходы физических лиц в 2024 году</vt:lpstr>
      <vt:lpstr>Прочие налоговые доходы в 2024 году</vt:lpstr>
      <vt:lpstr>Неналоговые доходы в 2024 году</vt:lpstr>
      <vt:lpstr>Безвозмездные поступления в районный бюджет</vt:lpstr>
      <vt:lpstr>Структура расходов районного бюджета на 2024 год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Публичные слушания  по проекту бюджета Тевризского муниципального района на 2024 год и на плановый период 2025 и 2026 годов</dc:title>
  <dc:creator>RFO-11</dc:creator>
  <cp:lastModifiedBy>Admin</cp:lastModifiedBy>
  <cp:revision>323</cp:revision>
  <dcterms:created xsi:type="dcterms:W3CDTF">2023-11-14T06:09:17Z</dcterms:created>
  <dcterms:modified xsi:type="dcterms:W3CDTF">2024-05-28T05:13:19Z</dcterms:modified>
</cp:coreProperties>
</file>