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.xml" ContentType="application/vnd.openxmlformats-officedocument.presentationml.notesSlide+xml"/>
  <Override PartName="/ppt/charts/chart2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1"/>
  </p:notesMasterIdLst>
  <p:handoutMasterIdLst>
    <p:handoutMasterId r:id="rId32"/>
  </p:handoutMasterIdLst>
  <p:sldIdLst>
    <p:sldId id="28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56" r:id="rId12"/>
    <p:sldId id="287" r:id="rId13"/>
    <p:sldId id="288" r:id="rId14"/>
    <p:sldId id="260" r:id="rId15"/>
    <p:sldId id="261" r:id="rId16"/>
    <p:sldId id="262" r:id="rId17"/>
    <p:sldId id="263" r:id="rId18"/>
    <p:sldId id="264" r:id="rId19"/>
    <p:sldId id="289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85" r:id="rId30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0CE"/>
    <a:srgbClr val="A3E8F1"/>
    <a:srgbClr val="37BAC1"/>
    <a:srgbClr val="BADAD9"/>
    <a:srgbClr val="A371A7"/>
    <a:srgbClr val="FF3300"/>
    <a:srgbClr val="FAE2E7"/>
    <a:srgbClr val="FF6565"/>
    <a:srgbClr val="954ECA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70" d="100"/>
          <a:sy n="70" d="100"/>
        </p:scale>
        <p:origin x="-2814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961055223966767E-2"/>
          <c:y val="5.5430349008840314E-2"/>
          <c:w val="0.95463396540007561"/>
          <c:h val="0.74350032536067423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>
              <a:gsLst>
                <a:gs pos="0">
                  <a:srgbClr val="C00000"/>
                </a:gs>
                <a:gs pos="29000">
                  <a:srgbClr val="C00000"/>
                </a:gs>
                <a:gs pos="100000">
                  <a:srgbClr val="FAE2E7"/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751.3</c:v>
                </c:pt>
                <c:pt idx="1">
                  <c:v>1008.9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64960896"/>
        <c:axId val="165262848"/>
        <c:axId val="0"/>
      </c:bar3DChart>
      <c:catAx>
        <c:axId val="1649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65262848"/>
        <c:crosses val="autoZero"/>
        <c:auto val="1"/>
        <c:lblAlgn val="ctr"/>
        <c:lblOffset val="100"/>
        <c:noMultiLvlLbl val="0"/>
      </c:catAx>
      <c:valAx>
        <c:axId val="1652628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496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b="1" i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план 2024 года</c:v>
                </c:pt>
                <c:pt idx="1">
                  <c:v>Исполнение
2024 года</c:v>
                </c:pt>
                <c:pt idx="2">
                  <c:v>Исполнение
2023 года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432</c:v>
                </c:pt>
                <c:pt idx="1">
                  <c:v>858.1</c:v>
                </c:pt>
                <c:pt idx="2">
                  <c:v>638.4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66249088"/>
        <c:axId val="66258816"/>
        <c:axId val="0"/>
      </c:bar3DChart>
      <c:catAx>
        <c:axId val="662490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66258816"/>
        <c:crosses val="autoZero"/>
        <c:auto val="1"/>
        <c:lblAlgn val="ctr"/>
        <c:lblOffset val="100"/>
        <c:noMultiLvlLbl val="0"/>
      </c:catAx>
      <c:valAx>
        <c:axId val="6625881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66249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478205036041752"/>
          <c:w val="1"/>
          <c:h val="0.73735067018697265"/>
        </c:manualLayout>
      </c:layout>
      <c:pie3DChart>
        <c:varyColors val="1"/>
        <c:ser>
          <c:idx val="0"/>
          <c:order val="0"/>
          <c:explosion val="12"/>
          <c:dLbls>
            <c:dLbl>
              <c:idx val="0"/>
              <c:layout>
                <c:manualLayout>
                  <c:x val="-0.1586578224451794"/>
                  <c:y val="3.3852008807026684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2.3073291001854498E-2"/>
                  <c:y val="-0.24212541073884997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4202446166950111"/>
                  <c:y val="0.13571042702887681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1533966548826009"/>
                  <c:y val="6.370674236864252E-4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numFmt formatCode="0%" sourceLinked="0"/>
            <c:txPr>
              <a:bodyPr/>
              <a:lstStyle/>
              <a:p>
                <a:pPr>
                  <a:defRPr sz="1600" b="1" i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193.7</c:v>
                </c:pt>
                <c:pt idx="1">
                  <c:v>303.3</c:v>
                </c:pt>
                <c:pt idx="2">
                  <c:v>327.7</c:v>
                </c:pt>
                <c:pt idx="3">
                  <c:v>33.4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view3D>
      <c:rotX val="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444444444444445E-2"/>
          <c:y val="2.4994453628758108E-2"/>
          <c:w val="0.96944444444444466"/>
          <c:h val="0.78447588580916172"/>
        </c:manualLayout>
      </c:layout>
      <c:bar3DChart>
        <c:barDir val="bar"/>
        <c:grouping val="stacked"/>
        <c:varyColors val="0"/>
        <c:ser>
          <c:idx val="0"/>
          <c:order val="0"/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0"/>
            </a:gradFill>
          </c:spPr>
          <c:invertIfNegative val="0"/>
          <c:dLbls>
            <c:dLbl>
              <c:idx val="0"/>
              <c:layout>
                <c:manualLayout>
                  <c:x val="-8.3333333333333367E-3"/>
                  <c:y val="-2.272223057159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7801E-2"/>
                  <c:y val="2.272223057159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611111111111117E-2"/>
                  <c:y val="-2.272223057159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44444444444445E-2"/>
                  <c:y val="2.272223057159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Лист1!$A$1:$A$4</c:f>
              <c:strCache>
                <c:ptCount val="4"/>
                <c:pt idx="0">
                  <c:v>2024 (ФАКТ)</c:v>
                </c:pt>
                <c:pt idx="1">
                  <c:v>2024 (УТОЧНЕННЫЙ ПЛАН)</c:v>
                </c:pt>
                <c:pt idx="2">
                  <c:v>2024 (ПЕРВОНАЧАЛЬНЫЙ ПЛАН)</c:v>
                </c:pt>
                <c:pt idx="3">
                  <c:v>2023 (ФАКТ)</c:v>
                </c:pt>
              </c:strCache>
            </c:strRef>
          </c:cat>
          <c:val>
            <c:numRef>
              <c:f>Лист1!$B$1:$B$4</c:f>
              <c:numCache>
                <c:formatCode>#,##0.0</c:formatCode>
                <c:ptCount val="4"/>
                <c:pt idx="0">
                  <c:v>1008.9</c:v>
                </c:pt>
                <c:pt idx="1">
                  <c:v>1021</c:v>
                </c:pt>
                <c:pt idx="2">
                  <c:v>551.6</c:v>
                </c:pt>
                <c:pt idx="3">
                  <c:v>751.3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1"/>
        <c:gapDepth val="146"/>
        <c:shape val="box"/>
        <c:axId val="65683456"/>
        <c:axId val="65686144"/>
        <c:axId val="0"/>
      </c:bar3DChart>
      <c:catAx>
        <c:axId val="656834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686144"/>
        <c:crosses val="autoZero"/>
        <c:auto val="1"/>
        <c:lblAlgn val="ctr"/>
        <c:lblOffset val="100"/>
        <c:noMultiLvlLbl val="0"/>
      </c:catAx>
      <c:valAx>
        <c:axId val="6568614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65683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403183413292112E-2"/>
          <c:y val="5.7336954577008681E-3"/>
          <c:w val="0.47117519685039372"/>
          <c:h val="0.65745376304706071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dPt>
            <c:idx val="0"/>
            <c:bubble3D val="0"/>
            <c:explosion val="16"/>
          </c:dPt>
          <c:dLbls>
            <c:numFmt formatCode="0%" sourceLinked="0"/>
            <c:spPr>
              <a:scene3d>
                <a:camera prst="orthographicFront"/>
                <a:lightRig rig="threePt" dir="t"/>
              </a:scene3d>
            </c:spPr>
            <c:txPr>
              <a:bodyPr/>
              <a:lstStyle/>
              <a:p>
                <a:pPr>
                  <a:defRPr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За счет налоговых и неналоговых доходов, поступлений нецелевого характера</c:v>
                </c:pt>
                <c:pt idx="1">
                  <c:v>За счет безвозмездных поступлений целевого характера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347.3</c:v>
                </c:pt>
                <c:pt idx="1">
                  <c:v>661.6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5"/>
        <c:holeSize val="50"/>
      </c:doughnutChart>
      <c:spPr>
        <a:scene3d>
          <a:camera prst="orthographicFront"/>
          <a:lightRig rig="threePt" dir="t"/>
        </a:scene3d>
        <a:sp3d prstMaterial="plastic">
          <a:bevelT w="82550" h="63500" prst="divot"/>
          <a:bevelB/>
        </a:sp3d>
      </c:spPr>
    </c:plotArea>
    <c:legend>
      <c:legendPos val="b"/>
      <c:layout>
        <c:manualLayout>
          <c:xMode val="edge"/>
          <c:yMode val="edge"/>
          <c:x val="0"/>
          <c:y val="0.65913379994417842"/>
          <c:w val="0.58349018198968094"/>
          <c:h val="0.27491841466818384"/>
        </c:manualLayout>
      </c:layout>
      <c:overlay val="0"/>
      <c:txPr>
        <a:bodyPr/>
        <a:lstStyle/>
        <a:p>
          <a:pPr>
            <a:defRPr b="0" i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10"/>
      <c:rotY val="110"/>
      <c:depthPercent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055040439028534"/>
          <c:y val="0"/>
          <c:w val="0.61614742758322572"/>
          <c:h val="0.938169941550077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explosion val="11"/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Pt>
            <c:idx val="7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Pt>
            <c:idx val="9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Lbls>
            <c:dLbl>
              <c:idx val="0"/>
              <c:layout>
                <c:manualLayout>
                  <c:x val="-2.0957928096927165E-2"/>
                  <c:y val="-0.2675358461328741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400" b="1" i="1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7.4947287364280829E-2"/>
                  <c:y val="-5.032455564427060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400" b="1" i="1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6273931349360249"/>
                  <c:y val="4.6519294594842719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400" b="1" i="1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5.2979787975984592E-2"/>
                  <c:y val="6.951795505949318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400" b="1" i="1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/>
              <c:numFmt formatCode="0.0%" sourceLinked="0"/>
              <c:spPr/>
              <c:txPr>
                <a:bodyPr/>
                <a:lstStyle/>
                <a:p>
                  <a:pPr algn="ctr">
                    <a:defRPr lang="ru-RU" sz="1400" b="1" i="1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4160286776712316E-2"/>
                  <c:y val="7.732634725541308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400" b="1" i="1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0.13937893966353795"/>
                  <c:y val="0.1052983630683288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400" b="1" i="1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0.14827564037477883"/>
                  <c:y val="-3.623909106336572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400" b="1" i="1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-9.1913276218788545E-2"/>
                  <c:y val="-0.15422252700631237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400" b="1" i="1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7.4716962170907536E-2"/>
                  <c:y val="0.15816393241953747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400" b="1" i="1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Лист1!$A$1:$A$10</c:f>
              <c:strCache>
                <c:ptCount val="10"/>
                <c:pt idx="0">
                  <c:v>Охрана окружающей среды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Национальная безопасность</c:v>
                </c:pt>
                <c:pt idx="4">
                  <c:v>Общегосударственные вопросы</c:v>
                </c:pt>
                <c:pt idx="5">
                  <c:v>Межбюджетные трансферты</c:v>
                </c:pt>
                <c:pt idx="6">
                  <c:v>Социальная политика</c:v>
                </c:pt>
                <c:pt idx="7">
                  <c:v>Физкультура и спорт</c:v>
                </c:pt>
                <c:pt idx="8">
                  <c:v>Культура, кинематография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Лист1!$B$1:$B$10</c:f>
              <c:numCache>
                <c:formatCode>#,##0.0</c:formatCode>
                <c:ptCount val="10"/>
                <c:pt idx="0">
                  <c:v>4.2590000000000003</c:v>
                </c:pt>
                <c:pt idx="1">
                  <c:v>96.634</c:v>
                </c:pt>
                <c:pt idx="2">
                  <c:v>17.510000000000002</c:v>
                </c:pt>
                <c:pt idx="3">
                  <c:v>7.4530000000000003</c:v>
                </c:pt>
                <c:pt idx="4">
                  <c:v>57.005000000000003</c:v>
                </c:pt>
                <c:pt idx="5">
                  <c:v>40.201999999999998</c:v>
                </c:pt>
                <c:pt idx="6">
                  <c:v>20.782</c:v>
                </c:pt>
                <c:pt idx="7">
                  <c:v>2.8809999999999998</c:v>
                </c:pt>
                <c:pt idx="8">
                  <c:v>87.507000000000005</c:v>
                </c:pt>
                <c:pt idx="9">
                  <c:v>674.68100000000004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00"/>
      <c:rotY val="27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9"/>
          <c:dLbls>
            <c:dLbl>
              <c:idx val="0"/>
              <c:layout>
                <c:manualLayout>
                  <c:x val="-0.10804781118428156"/>
                  <c:y val="7.288848196301049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6288178325956312"/>
                  <c:y val="-0.1462554477201978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6.4539925869948542E-2"/>
                  <c:y val="-0.2473255813953488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0.18717466893375076"/>
                  <c:y val="0.1310012818165171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 i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Глава</c:v>
                </c:pt>
                <c:pt idx="1">
                  <c:v>Администрация</c:v>
                </c:pt>
                <c:pt idx="2">
                  <c:v>Комитет финансов</c:v>
                </c:pt>
                <c:pt idx="3">
                  <c:v>Другие общегосударственные вопросы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3.3</c:v>
                </c:pt>
                <c:pt idx="1">
                  <c:v>16.2</c:v>
                </c:pt>
                <c:pt idx="2">
                  <c:v>11.2</c:v>
                </c:pt>
                <c:pt idx="3">
                  <c:v>26.3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effectLst>
      <a:softEdge rad="838200"/>
    </a:effectLst>
    <a:scene3d>
      <a:camera prst="orthographicFront"/>
      <a:lightRig rig="threePt" dir="t"/>
    </a:scene3d>
    <a:sp3d>
      <a:bevelB h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644633774620348"/>
          <c:y val="4.6009380600223165E-2"/>
          <c:w val="0.67848931654394573"/>
          <c:h val="0.83129893779918185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b="1" i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21.6</c:v>
                </c:pt>
                <c:pt idx="1">
                  <c:v>26.3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00536320"/>
        <c:axId val="100539008"/>
        <c:axId val="0"/>
      </c:bar3DChart>
      <c:catAx>
        <c:axId val="100536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 i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0539008"/>
        <c:crosses val="autoZero"/>
        <c:auto val="1"/>
        <c:lblAlgn val="ctr"/>
        <c:lblOffset val="100"/>
        <c:noMultiLvlLbl val="0"/>
      </c:catAx>
      <c:valAx>
        <c:axId val="100539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053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dLbl>
              <c:idx val="1"/>
              <c:layout>
                <c:manualLayout>
                  <c:x val="0.1019833772492422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7454</c:v>
                </c:pt>
                <c:pt idx="1">
                  <c:v>441.8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50791680"/>
        <c:axId val="150794624"/>
        <c:axId val="0"/>
      </c:bar3DChart>
      <c:catAx>
        <c:axId val="15079168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50794624"/>
        <c:crosses val="autoZero"/>
        <c:auto val="1"/>
        <c:lblAlgn val="ctr"/>
        <c:lblOffset val="100"/>
        <c:noMultiLvlLbl val="0"/>
      </c:catAx>
      <c:valAx>
        <c:axId val="150794624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one"/>
        <c:crossAx val="15079168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98200879128633"/>
          <c:y val="4.0360511529758746E-2"/>
          <c:w val="0.74603442639501194"/>
          <c:h val="0.85201145772421805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0"/>
            </a:gradFill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0.2467641624480992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062119107025817"/>
                  <c:y val="-2.0180255764879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17.5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7"/>
        <c:shape val="box"/>
        <c:axId val="149895808"/>
        <c:axId val="150797696"/>
        <c:axId val="0"/>
      </c:bar3DChart>
      <c:catAx>
        <c:axId val="14989580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1" i="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50797696"/>
        <c:crosses val="autoZero"/>
        <c:auto val="1"/>
        <c:lblAlgn val="ctr"/>
        <c:lblOffset val="100"/>
        <c:noMultiLvlLbl val="0"/>
      </c:catAx>
      <c:valAx>
        <c:axId val="150797696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one"/>
        <c:crossAx val="149895808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83691861276193"/>
          <c:y val="0.10737155403399323"/>
          <c:w val="0.78108620614061308"/>
          <c:h val="0.74053470432777779"/>
        </c:manualLayout>
      </c:layout>
      <c:pie3DChart>
        <c:varyColors val="1"/>
        <c:ser>
          <c:idx val="0"/>
          <c:order val="0"/>
          <c:explosion val="8"/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-1.5264591230314843E-3"/>
                  <c:y val="-0.30747789743382975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3.1637749265604471E-3"/>
                  <c:y val="0.11706319024701359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3.9547186582007038E-2"/>
                  <c:y val="-0.28803437443873048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2.8684228357786574E-2"/>
                  <c:y val="0.17529364707003545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b="1" i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Дорожное хозяйство</c:v>
                </c:pt>
                <c:pt idx="1">
                  <c:v>Общеэкономические вопросы</c:v>
                </c:pt>
                <c:pt idx="2">
                  <c:v>Сельское хозяйство и рыболовство</c:v>
                </c:pt>
                <c:pt idx="3">
                  <c:v>Транспорт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0.6</c:v>
                </c:pt>
                <c:pt idx="1">
                  <c:v>0.4</c:v>
                </c:pt>
                <c:pt idx="2">
                  <c:v>5.5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961055223966767E-2"/>
          <c:y val="5.5430349008840307E-2"/>
          <c:w val="0.95463396540007561"/>
          <c:h val="0.74350032536067423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>
              <a:gsLst>
                <a:gs pos="0">
                  <a:schemeClr val="accent1">
                    <a:lumMod val="75000"/>
                  </a:schemeClr>
                </a:gs>
                <a:gs pos="3100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760.8</c:v>
                </c:pt>
                <c:pt idx="1">
                  <c:v>1001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65848576"/>
        <c:axId val="165859712"/>
        <c:axId val="0"/>
      </c:bar3DChart>
      <c:catAx>
        <c:axId val="16584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65859712"/>
        <c:crosses val="autoZero"/>
        <c:auto val="1"/>
        <c:lblAlgn val="ctr"/>
        <c:lblOffset val="100"/>
        <c:noMultiLvlLbl val="0"/>
      </c:catAx>
      <c:valAx>
        <c:axId val="1658597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5848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05027646500821"/>
          <c:y val="7.4819759908822905E-2"/>
          <c:w val="0.80509622862416985"/>
          <c:h val="0.92518024009117739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3.6332767888252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96.6</c:v>
                </c:pt>
                <c:pt idx="1">
                  <c:v>35.6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gapDepth val="186"/>
        <c:shape val="box"/>
        <c:axId val="134574848"/>
        <c:axId val="149896576"/>
        <c:axId val="0"/>
      </c:bar3DChart>
      <c:catAx>
        <c:axId val="13457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49896576"/>
        <c:crosses val="autoZero"/>
        <c:auto val="1"/>
        <c:lblAlgn val="ctr"/>
        <c:lblOffset val="100"/>
        <c:noMultiLvlLbl val="0"/>
      </c:catAx>
      <c:valAx>
        <c:axId val="149896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45748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599695063121643E-2"/>
          <c:y val="9.0534857829035545E-2"/>
          <c:w val="0.83499886037862936"/>
          <c:h val="0.8064704277972034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4.3692330969073698E-2"/>
                  <c:y val="-0.1354122591579659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1.5677270426742707E-2"/>
                  <c:y val="0.17617051264456454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6765114548675875"/>
                  <c:y val="-0.26267766938425291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1001263017559453"/>
                  <c:y val="0.12758629655806566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Расходы управления ЖКХ</c:v>
                </c:pt>
                <c:pt idx="1">
                  <c:v>Благоустройство</c:v>
                </c:pt>
                <c:pt idx="2">
                  <c:v>Коммунальное хозяйство</c:v>
                </c:pt>
                <c:pt idx="3">
                  <c:v>Жилищное хозяйство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4.2</c:v>
                </c:pt>
                <c:pt idx="1">
                  <c:v>3.5</c:v>
                </c:pt>
                <c:pt idx="2">
                  <c:v>33.799999999999997</c:v>
                </c:pt>
                <c:pt idx="3">
                  <c:v>55.1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599695063121643E-2"/>
          <c:y val="9.0534857829035545E-2"/>
          <c:w val="0.83499886037862936"/>
          <c:h val="0.8064704277972034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4.3692330969073698E-2"/>
                  <c:y val="-0.1354122591579659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1.6404975470561751E-2"/>
                  <c:y val="0.1415882868806539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6765114548675875"/>
                  <c:y val="-0.26267766938425291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1001263017559453"/>
                  <c:y val="0.12758629655806566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Расходы управления ЖКХ</c:v>
                </c:pt>
                <c:pt idx="1">
                  <c:v>Благоустройство</c:v>
                </c:pt>
                <c:pt idx="2">
                  <c:v>Коммунальное хозяйство</c:v>
                </c:pt>
                <c:pt idx="3">
                  <c:v>Жилищное хозяйство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4.2</c:v>
                </c:pt>
                <c:pt idx="1">
                  <c:v>3.5</c:v>
                </c:pt>
                <c:pt idx="2">
                  <c:v>33.799999999999997</c:v>
                </c:pt>
                <c:pt idx="3">
                  <c:v>55.1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</c:v>
                </c:pt>
                <c:pt idx="1">
                  <c:v>4.2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65608832"/>
        <c:axId val="165743232"/>
      </c:barChart>
      <c:catAx>
        <c:axId val="1656088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65743232"/>
        <c:crosses val="autoZero"/>
        <c:auto val="1"/>
        <c:lblAlgn val="ctr"/>
        <c:lblOffset val="100"/>
        <c:noMultiLvlLbl val="0"/>
      </c:catAx>
      <c:valAx>
        <c:axId val="165743232"/>
        <c:scaling>
          <c:orientation val="minMax"/>
        </c:scaling>
        <c:delete val="0"/>
        <c:axPos val="l"/>
        <c:majorGridlines/>
        <c:minorGridlines/>
        <c:numFmt formatCode="#,##0.0" sourceLinked="1"/>
        <c:majorTickMark val="out"/>
        <c:minorTickMark val="none"/>
        <c:tickLblPos val="nextTo"/>
        <c:crossAx val="16560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84851956340005E-2"/>
          <c:y val="4.1073442787316707E-2"/>
          <c:w val="0.7998262032816027"/>
          <c:h val="0.76480713796793509"/>
        </c:manualLayout>
      </c:layout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5223001178375445"/>
                  <c:y val="0.17825590251332826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7806855704557417"/>
                  <c:y val="-4.5913792937229463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102641259350054"/>
                  <c:y val="-8.1198723572454612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15663673981579465"/>
                  <c:y val="-0.2166624890337134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0.23630730465285274"/>
                  <c:y val="0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Общее образование</c:v>
                </c:pt>
                <c:pt idx="1">
                  <c:v>Дополнительное образование</c:v>
                </c:pt>
                <c:pt idx="2">
                  <c:v>Другие вопросы в области образования</c:v>
                </c:pt>
                <c:pt idx="3">
                  <c:v>Дошкольное образование</c:v>
                </c:pt>
                <c:pt idx="4">
                  <c:v>Молодежная политика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471.4</c:v>
                </c:pt>
                <c:pt idx="1">
                  <c:v>43.3</c:v>
                </c:pt>
                <c:pt idx="2">
                  <c:v>74.2</c:v>
                </c:pt>
                <c:pt idx="3">
                  <c:v>72.099999999999994</c:v>
                </c:pt>
                <c:pt idx="4">
                  <c:v>13.7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effectLst>
      <a:glow rad="711200">
        <a:schemeClr val="accent1"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37696850393702"/>
          <c:y val="7.1275801125718879E-2"/>
          <c:w val="0.87562303149606324"/>
          <c:h val="0.85744839774856241"/>
        </c:manualLayout>
      </c:layout>
      <c:bar3DChart>
        <c:barDir val="bar"/>
        <c:grouping val="stacked"/>
        <c:varyColors val="0"/>
        <c:ser>
          <c:idx val="0"/>
          <c:order val="0"/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0"/>
            </a:gradFill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674.7</c:v>
                </c:pt>
                <c:pt idx="1">
                  <c:v>485.7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shape val="box"/>
        <c:axId val="165896576"/>
        <c:axId val="165899264"/>
        <c:axId val="0"/>
      </c:bar3DChart>
      <c:catAx>
        <c:axId val="165896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 i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65899264"/>
        <c:crosses val="autoZero"/>
        <c:auto val="1"/>
        <c:lblAlgn val="ctr"/>
        <c:lblOffset val="100"/>
        <c:noMultiLvlLbl val="0"/>
      </c:catAx>
      <c:valAx>
        <c:axId val="165899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5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rAngAx val="0"/>
      <c:perspective val="30"/>
    </c:view3D>
    <c:floor>
      <c:thickness val="0"/>
    </c:floor>
    <c:sideWall>
      <c:thickness val="0"/>
      <c:spPr>
        <a:pattFill prst="ltDnDiag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</c:spPr>
    </c:sideWall>
    <c:backWall>
      <c:thickness val="0"/>
      <c:spPr>
        <a:pattFill prst="ltDnDiag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</c:spPr>
    </c:backWall>
    <c:plotArea>
      <c:layout>
        <c:manualLayout>
          <c:layoutTarget val="inner"/>
          <c:xMode val="edge"/>
          <c:yMode val="edge"/>
          <c:x val="0.16906467922168905"/>
          <c:y val="7.0241950081454493E-2"/>
          <c:w val="0.72898838402510224"/>
          <c:h val="0.85951609983709076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13.7</c:v>
                </c:pt>
                <c:pt idx="1">
                  <c:v>11.3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shape val="box"/>
        <c:axId val="165747712"/>
        <c:axId val="165902592"/>
        <c:axId val="0"/>
      </c:bar3DChart>
      <c:catAx>
        <c:axId val="165747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65902592"/>
        <c:crosses val="autoZero"/>
        <c:auto val="1"/>
        <c:lblAlgn val="ctr"/>
        <c:lblOffset val="100"/>
        <c:noMultiLvlLbl val="0"/>
      </c:catAx>
      <c:valAx>
        <c:axId val="165902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57477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4.7</c:v>
                </c:pt>
                <c:pt idx="1">
                  <c:v>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3034752"/>
        <c:axId val="133037440"/>
        <c:axId val="0"/>
      </c:bar3DChart>
      <c:catAx>
        <c:axId val="13303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 i="1">
                <a:solidFill>
                  <a:srgbClr val="002060"/>
                </a:solidFill>
              </a:defRPr>
            </a:pPr>
            <a:endParaRPr lang="ru-RU"/>
          </a:p>
        </c:txPr>
        <c:crossAx val="133037440"/>
        <c:crosses val="autoZero"/>
        <c:auto val="1"/>
        <c:lblAlgn val="ctr"/>
        <c:lblOffset val="100"/>
        <c:noMultiLvlLbl val="0"/>
      </c:catAx>
      <c:valAx>
        <c:axId val="133037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3034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9"/>
      <c:depthPercent val="10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166666666666669E-2"/>
          <c:y val="0.10937500000000003"/>
          <c:w val="0.8383333333333336"/>
          <c:h val="0.80625000000000002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BADAD9"/>
              </a:solidFill>
            </c:spPr>
          </c:dPt>
          <c:dLbls>
            <c:dLbl>
              <c:idx val="0"/>
              <c:layout>
                <c:manualLayout>
                  <c:x val="1.1717296577726698E-2"/>
                  <c:y val="-0.1017812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3.29959154312362E-3"/>
                  <c:y val="-7.3437499999999996E-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4766770296751361"/>
                  <c:y val="9.5123277559055114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4.5673633447161056E-2"/>
                  <c:y val="9.37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0.21888229372514312"/>
                  <c:y val="0.134339812992126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Межпоселенческая библиотечная система</c:v>
                </c:pt>
                <c:pt idx="1">
                  <c:v>Тевризский краеведческий музей</c:v>
                </c:pt>
                <c:pt idx="2">
                  <c:v>Централизованная клубная система</c:v>
                </c:pt>
                <c:pt idx="3">
                  <c:v>Комитет культуры</c:v>
                </c:pt>
                <c:pt idx="4">
                  <c:v>Центр обеспечения деятельности учреждений в сфере культуры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16.399999999999999</c:v>
                </c:pt>
                <c:pt idx="1">
                  <c:v>2.4</c:v>
                </c:pt>
                <c:pt idx="2">
                  <c:v>30.7</c:v>
                </c:pt>
                <c:pt idx="3">
                  <c:v>2.9</c:v>
                </c:pt>
                <c:pt idx="4">
                  <c:v>35.1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87.5</c:v>
                </c:pt>
                <c:pt idx="1">
                  <c:v>91.5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32808064"/>
        <c:axId val="132815104"/>
        <c:axId val="0"/>
      </c:bar3DChart>
      <c:catAx>
        <c:axId val="132808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32815104"/>
        <c:crosses val="autoZero"/>
        <c:auto val="1"/>
        <c:lblAlgn val="ctr"/>
        <c:lblOffset val="100"/>
        <c:noMultiLvlLbl val="0"/>
      </c:catAx>
      <c:valAx>
        <c:axId val="132815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2808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numFmt formatCode="General" sourceLinked="0"/>
            <c:txPr>
              <a:bodyPr/>
              <a:lstStyle/>
              <a:p>
                <a:pPr>
                  <a:defRPr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122.5</c:v>
                </c:pt>
                <c:pt idx="1">
                  <c:v>142.9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638.4</c:v>
                </c:pt>
                <c:pt idx="1">
                  <c:v>858.1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3945600"/>
        <c:axId val="23947136"/>
        <c:axId val="0"/>
      </c:bar3DChart>
      <c:catAx>
        <c:axId val="23945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23947136"/>
        <c:crosses val="autoZero"/>
        <c:auto val="1"/>
        <c:lblAlgn val="ctr"/>
        <c:lblOffset val="100"/>
        <c:noMultiLvlLbl val="0"/>
      </c:catAx>
      <c:valAx>
        <c:axId val="2394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945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1431595319818284"/>
          <c:w val="1"/>
          <c:h val="0.16711885813856939"/>
        </c:manualLayout>
      </c:layout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10586095542106E-2"/>
          <c:y val="0.05"/>
          <c:w val="0.8291666666666665"/>
          <c:h val="0.80625000000000002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0.12256412159904979"/>
                  <c:y val="0.13659128937007881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8530923128317447"/>
                  <c:y val="-3.0789862204724408E-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19798819642923418"/>
                  <c:y val="-0.2020051673228346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18687843806837157"/>
                  <c:y val="-7.499999999999999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Охрана семьи и детства</c:v>
                </c:pt>
                <c:pt idx="1">
                  <c:v>Другие вопросы</c:v>
                </c:pt>
                <c:pt idx="2">
                  <c:v>Пенсионное обеспечение</c:v>
                </c:pt>
                <c:pt idx="3">
                  <c:v>Социальное обеспечение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13.2</c:v>
                </c:pt>
                <c:pt idx="1">
                  <c:v>3.9</c:v>
                </c:pt>
                <c:pt idx="2">
                  <c:v>2.9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935580708661418"/>
          <c:y val="4.8288789776464718E-2"/>
          <c:w val="0.79022752624671921"/>
          <c:h val="0.86720582811472213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ADAD9"/>
              </a:solidFill>
            </c:spPr>
          </c:dPt>
          <c:dPt>
            <c:idx val="1"/>
            <c:invertIfNegative val="0"/>
            <c:bubble3D val="0"/>
            <c:spPr>
              <a:solidFill>
                <a:srgbClr val="BADAD9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20.8</c:v>
                </c:pt>
                <c:pt idx="1">
                  <c:v>20.8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49708160"/>
        <c:axId val="133832704"/>
        <c:axId val="0"/>
      </c:bar3DChart>
      <c:catAx>
        <c:axId val="14970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33832704"/>
        <c:crosses val="autoZero"/>
        <c:auto val="1"/>
        <c:lblAlgn val="ctr"/>
        <c:lblOffset val="100"/>
        <c:noMultiLvlLbl val="0"/>
      </c:catAx>
      <c:valAx>
        <c:axId val="133832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4970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71342840245247"/>
          <c:y val="8.9353635493607565E-3"/>
          <c:w val="0.47651810457603094"/>
          <c:h val="0.9910646364506392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58714505368349434"/>
          <c:y val="0"/>
          <c:w val="0.22291878537712345"/>
          <c:h val="0.23172483127763563"/>
        </c:manualLayout>
      </c:layout>
      <c:overlay val="1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1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1054403814694105E-2"/>
          <c:w val="1"/>
          <c:h val="0.89753997921799511"/>
        </c:manualLayout>
      </c:layout>
      <c:pie3DChart>
        <c:varyColors val="1"/>
        <c:ser>
          <c:idx val="0"/>
          <c:order val="0"/>
          <c:explosion val="30"/>
          <c:dPt>
            <c:idx val="0"/>
            <c:bubble3D val="0"/>
            <c:explosion val="0"/>
            <c:spPr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1.5441876601304697E-2"/>
                  <c:y val="2.045030923446838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600" b="1" i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4918690016037758"/>
                  <c:y val="0.15954733445208966"/>
                </c:manualLayout>
              </c:layout>
              <c:tx>
                <c:rich>
                  <a:bodyPr/>
                  <a:lstStyle/>
                  <a:p>
                    <a:r>
                      <a:rPr lang="ru-RU" sz="1600" i="1" dirty="0">
                        <a:solidFill>
                          <a:srgbClr val="002060"/>
                        </a:solidFill>
                      </a:rPr>
                      <a:t>Налог на доходы физических лиц
</a:t>
                    </a:r>
                    <a:r>
                      <a:rPr lang="ru-RU" sz="1600" i="1" dirty="0" smtClean="0">
                        <a:solidFill>
                          <a:srgbClr val="002060"/>
                        </a:solidFill>
                      </a:rPr>
                      <a:t>125,3</a:t>
                    </a:r>
                  </a:p>
                  <a:p>
                    <a:r>
                      <a:rPr lang="ru-RU" sz="1600" i="1" dirty="0" smtClean="0">
                        <a:solidFill>
                          <a:srgbClr val="002060"/>
                        </a:solidFill>
                      </a:rPr>
                      <a:t>88</a:t>
                    </a:r>
                    <a:r>
                      <a:rPr lang="en-US" sz="1600" i="1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ru-RU" sz="1600" i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numFmt formatCode="0%" sourceLinked="0"/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Прочие налоговые и нелоговые доходы</c:v>
                </c:pt>
                <c:pt idx="1">
                  <c:v>Налог на доходы физических лиц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17.600000000000001</c:v>
                </c:pt>
                <c:pt idx="1">
                  <c:v>125.3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69386525186946"/>
          <c:y val="0.1779194907299744"/>
          <c:w val="0.57200366101879663"/>
          <c:h val="0.79412173215531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54ECA"/>
            </a:solidFill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Государственная пошлина</c:v>
                </c:pt>
                <c:pt idx="1">
                  <c:v>Налоги на совокупный доход</c:v>
                </c:pt>
                <c:pt idx="2">
                  <c:v>Акцизы на нефтепродукты</c:v>
                </c:pt>
                <c:pt idx="3">
                  <c:v>НДФЛ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1.5</c:v>
                </c:pt>
                <c:pt idx="1">
                  <c:v>4</c:v>
                </c:pt>
                <c:pt idx="2">
                  <c:v>1.3</c:v>
                </c:pt>
                <c:pt idx="3">
                  <c:v>107.8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Государственная пошлина</c:v>
                </c:pt>
                <c:pt idx="1">
                  <c:v>Налоги на совокупный доход</c:v>
                </c:pt>
                <c:pt idx="2">
                  <c:v>Акцизы на нефтепродукты</c:v>
                </c:pt>
                <c:pt idx="3">
                  <c:v>НДФЛ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2.7</c:v>
                </c:pt>
                <c:pt idx="1">
                  <c:v>5.4</c:v>
                </c:pt>
                <c:pt idx="2">
                  <c:v>1.4</c:v>
                </c:pt>
                <c:pt idx="3">
                  <c:v>125.3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4220032"/>
        <c:axId val="24221568"/>
      </c:barChart>
      <c:catAx>
        <c:axId val="2422003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221568"/>
        <c:crosses val="autoZero"/>
        <c:auto val="1"/>
        <c:lblAlgn val="ctr"/>
        <c:lblOffset val="100"/>
        <c:noMultiLvlLbl val="0"/>
      </c:catAx>
      <c:valAx>
        <c:axId val="242215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24220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4040217398229"/>
          <c:y val="6.7274194431250541E-3"/>
          <c:w val="0.55924263047398182"/>
          <c:h val="0.991874654579677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BADAD9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spPr>
              <a:solidFill>
                <a:srgbClr val="FF6565"/>
              </a:solidFill>
            </c:spPr>
          </c:dPt>
          <c:dLbls>
            <c:dLbl>
              <c:idx val="0"/>
              <c:layout>
                <c:manualLayout>
                  <c:x val="-6.5146195849554306E-2"/>
                  <c:y val="2.2424731477083515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20959513800837226"/>
                  <c:y val="-0.20376294057093008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3.7578370405296053E-2"/>
                  <c:y val="2.2423909606296148E-3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4437208500321766"/>
                  <c:y val="0.17442747637448758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1.5380590262954918E-2"/>
                  <c:y val="0.10235971741306885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8.989390128514721E-2"/>
                  <c:y val="0.20953969265757788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0.17786040032622488"/>
                  <c:y val="-2.4825766899330613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8.3589026072495812E-2"/>
                  <c:y val="3.7784083384686556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#,##0.0" sourceLinked="0"/>
            <c:txPr>
              <a:bodyPr/>
              <a:lstStyle/>
              <a:p>
                <a:pPr>
                  <a:defRPr sz="1600" b="0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Прочие неналоговые доходы</c:v>
                </c:pt>
                <c:pt idx="1">
                  <c:v>Штрафы, санкции, возмещение ущерба</c:v>
                </c:pt>
                <c:pt idx="2">
                  <c:v>Доходы от продажи материальных и нематериальных активов</c:v>
                </c:pt>
                <c:pt idx="3">
                  <c:v>Доходы от компенсации затрат государства</c:v>
                </c:pt>
                <c:pt idx="4">
                  <c:v>Платежи за пользование природными ресурсами</c:v>
                </c:pt>
                <c:pt idx="5">
                  <c:v>Платежи от МУП</c:v>
                </c:pt>
                <c:pt idx="6">
                  <c:v>Аренда имущества</c:v>
                </c:pt>
                <c:pt idx="7">
                  <c:v>Аренда земли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50</c:v>
                </c:pt>
                <c:pt idx="1">
                  <c:v>5876.7</c:v>
                </c:pt>
                <c:pt idx="2">
                  <c:v>286.8</c:v>
                </c:pt>
                <c:pt idx="3">
                  <c:v>277.3</c:v>
                </c:pt>
                <c:pt idx="4">
                  <c:v>499.1</c:v>
                </c:pt>
                <c:pt idx="5">
                  <c:v>53.6</c:v>
                </c:pt>
                <c:pt idx="6">
                  <c:v>632.20000000000005</c:v>
                </c:pt>
                <c:pt idx="7">
                  <c:v>457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31"/>
      </c:pieChart>
    </c:plotArea>
    <c:plotVisOnly val="1"/>
    <c:dispBlanksAs val="zero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126832792271896"/>
          <c:y val="7.2144889300985266E-3"/>
          <c:w val="0.46181736157334735"/>
          <c:h val="0.9417571092181360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FF6565"/>
            </a:solidFill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dLbl>
              <c:idx val="0"/>
              <c:layout>
                <c:manualLayout>
                  <c:x val="2.981715510062352E-3"/>
                  <c:y val="5.5154515157068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225033591255638"/>
                  <c:y val="-2.7577257578534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119556461600553"/>
                  <c:y val="5.5154515157068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669760685634916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561172241496412E-2"/>
                  <c:y val="5.5154515157068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Итого</c:v>
                </c:pt>
                <c:pt idx="1">
                  <c:v>Штрафы</c:v>
                </c:pt>
                <c:pt idx="2">
                  <c:v>Авансовые платежи</c:v>
                </c:pt>
                <c:pt idx="3">
                  <c:v>Аренда земли</c:v>
                </c:pt>
                <c:pt idx="4">
                  <c:v>Аренда муниципального имущества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140.6</c:v>
                </c:pt>
                <c:pt idx="1">
                  <c:v>22.2</c:v>
                </c:pt>
                <c:pt idx="2">
                  <c:v>60.3</c:v>
                </c:pt>
                <c:pt idx="3">
                  <c:v>58.1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3333120"/>
        <c:axId val="23372928"/>
      </c:barChart>
      <c:catAx>
        <c:axId val="23333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i="1">
                <a:solidFill>
                  <a:srgbClr val="002060"/>
                </a:solidFill>
              </a:defRPr>
            </a:pPr>
            <a:endParaRPr lang="ru-RU"/>
          </a:p>
        </c:txPr>
        <c:crossAx val="23372928"/>
        <c:crosses val="autoZero"/>
        <c:auto val="1"/>
        <c:lblAlgn val="ctr"/>
        <c:lblOffset val="100"/>
        <c:noMultiLvlLbl val="0"/>
      </c:catAx>
      <c:valAx>
        <c:axId val="23372928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23333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1448323923605"/>
          <c:y val="1.8749999999999999E-2"/>
          <c:w val="0.72605392330145135"/>
          <c:h val="0.9812500053569573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28268576218804E-2"/>
                  <c:y val="-2.72133449100759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750886265162458"/>
                  <c:y val="2.7213344910075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261486097504317"/>
                  <c:y val="5.4426689820151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22350041914534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54417185969235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Итого</c:v>
                </c:pt>
                <c:pt idx="1">
                  <c:v>Госпошлина</c:v>
                </c:pt>
                <c:pt idx="2">
                  <c:v>ПСН</c:v>
                </c:pt>
                <c:pt idx="3">
                  <c:v>ЕСХН</c:v>
                </c:pt>
                <c:pt idx="4">
                  <c:v>ЕНВД</c:v>
                </c:pt>
                <c:pt idx="5">
                  <c:v>НДФЛ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349.7</c:v>
                </c:pt>
                <c:pt idx="1">
                  <c:v>46.2</c:v>
                </c:pt>
                <c:pt idx="2">
                  <c:v>6.1</c:v>
                </c:pt>
                <c:pt idx="3">
                  <c:v>0.01</c:v>
                </c:pt>
                <c:pt idx="4" formatCode="0.0">
                  <c:v>16</c:v>
                </c:pt>
                <c:pt idx="5">
                  <c:v>281.3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3391616"/>
        <c:axId val="23304448"/>
      </c:barChart>
      <c:catAx>
        <c:axId val="23391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i="1">
                <a:solidFill>
                  <a:srgbClr val="002060"/>
                </a:solidFill>
              </a:defRPr>
            </a:pPr>
            <a:endParaRPr lang="ru-RU"/>
          </a:p>
        </c:txPr>
        <c:crossAx val="23304448"/>
        <c:crosses val="autoZero"/>
        <c:auto val="1"/>
        <c:lblAlgn val="ctr"/>
        <c:lblOffset val="100"/>
        <c:noMultiLvlLbl val="0"/>
      </c:catAx>
      <c:valAx>
        <c:axId val="23304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39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94CCA-38D4-433D-B926-F0C3C59E22E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5DB2BF-BACE-47CE-94F8-71BDA8989279}">
      <dgm:prSet phldrT="[Текст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dgm:spPr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Основные направления расходов: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D786B0CB-2107-4B13-A520-762AFF669871}" type="parTrans" cxnId="{51088CF6-8995-49C6-8E39-52BF546D0D00}">
      <dgm:prSet/>
      <dgm:spPr/>
      <dgm:t>
        <a:bodyPr/>
        <a:lstStyle/>
        <a:p>
          <a:endParaRPr lang="ru-RU"/>
        </a:p>
      </dgm:t>
    </dgm:pt>
    <dgm:pt modelId="{D84BD867-817D-41AE-85D9-AC402DD54095}" type="sibTrans" cxnId="{51088CF6-8995-49C6-8E39-52BF546D0D00}">
      <dgm:prSet/>
      <dgm:spPr/>
      <dgm:t>
        <a:bodyPr/>
        <a:lstStyle/>
        <a:p>
          <a:endParaRPr lang="ru-RU"/>
        </a:p>
      </dgm:t>
    </dgm:pt>
    <dgm:pt modelId="{40B11779-E218-480F-A3CC-70DBEA299E5E}">
      <dgm:prSet phldrT="[Текст]" custT="1"/>
      <dgm:spPr>
        <a:gradFill rotWithShape="0">
          <a:gsLst>
            <a:gs pos="0">
              <a:srgbClr val="5E9EFF"/>
            </a:gs>
            <a:gs pos="19000">
              <a:srgbClr val="85C2FF"/>
            </a:gs>
            <a:gs pos="51000">
              <a:srgbClr val="C4D6EB"/>
            </a:gs>
            <a:gs pos="100000">
              <a:srgbClr val="FFEBFA"/>
            </a:gs>
          </a:gsLst>
          <a:lin ang="2700000" scaled="0"/>
        </a:gradFill>
      </dgm:spPr>
      <dgm:t>
        <a:bodyPr/>
        <a:lstStyle/>
        <a:p>
          <a:r>
            <a:rPr lang="ru-RU" sz="1400" b="1" i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деятельности муниципального казённого учреждения «Центр материально -технического обеспечения органов местного самоуправления» Тевризского муниципального района Омской области</a:t>
          </a:r>
          <a:endParaRPr lang="ru-RU" sz="1400" b="1" i="0" dirty="0">
            <a:solidFill>
              <a:schemeClr val="accent5">
                <a:lumMod val="50000"/>
              </a:schemeClr>
            </a:solidFill>
          </a:endParaRPr>
        </a:p>
      </dgm:t>
    </dgm:pt>
    <dgm:pt modelId="{283F3A09-12B9-490F-9BC1-C4080A116DA0}" type="parTrans" cxnId="{7F879324-353B-457F-9D2B-A2D9B378F8EF}">
      <dgm:prSet/>
      <dgm:spPr/>
      <dgm:t>
        <a:bodyPr/>
        <a:lstStyle/>
        <a:p>
          <a:endParaRPr lang="ru-RU"/>
        </a:p>
      </dgm:t>
    </dgm:pt>
    <dgm:pt modelId="{7B226E9C-AC27-4928-873F-E9B8E2BE8C7C}" type="sibTrans" cxnId="{7F879324-353B-457F-9D2B-A2D9B378F8EF}">
      <dgm:prSet/>
      <dgm:spPr/>
      <dgm:t>
        <a:bodyPr/>
        <a:lstStyle/>
        <a:p>
          <a:endParaRPr lang="ru-RU"/>
        </a:p>
      </dgm:t>
    </dgm:pt>
    <dgm:pt modelId="{DFF172CD-49BF-453D-9A99-0E65F532138B}">
      <dgm:prSet phldrT="[Текст]" custT="1"/>
      <dgm:spPr>
        <a:gradFill rotWithShape="0">
          <a:gsLst>
            <a:gs pos="0">
              <a:srgbClr val="5E9EFF"/>
            </a:gs>
            <a:gs pos="19000">
              <a:srgbClr val="85C2FF"/>
            </a:gs>
            <a:gs pos="51000">
              <a:srgbClr val="C4D6EB"/>
            </a:gs>
            <a:gs pos="100000">
              <a:srgbClr val="FFEBFA"/>
            </a:gs>
          </a:gsLst>
          <a:lin ang="2700000" scaled="0"/>
        </a:gradFill>
      </dgm:spPr>
      <dgm:t>
        <a:bodyPr/>
        <a:lstStyle/>
        <a:p>
          <a:r>
            <a:rPr lang="ru-RU" sz="1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осуществление государственного полномочия по созданию административной комиссии и обеспечение её деятельности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A12EECA0-25E7-4DEC-80F9-A6D8FEE963DF}" type="parTrans" cxnId="{983B9E19-038E-4E75-8A51-143A781D610C}">
      <dgm:prSet/>
      <dgm:spPr/>
      <dgm:t>
        <a:bodyPr/>
        <a:lstStyle/>
        <a:p>
          <a:endParaRPr lang="ru-RU"/>
        </a:p>
      </dgm:t>
    </dgm:pt>
    <dgm:pt modelId="{D0700DB6-8829-4F3F-9FDD-44E891A80B25}" type="sibTrans" cxnId="{983B9E19-038E-4E75-8A51-143A781D610C}">
      <dgm:prSet/>
      <dgm:spPr/>
      <dgm:t>
        <a:bodyPr/>
        <a:lstStyle/>
        <a:p>
          <a:endParaRPr lang="ru-RU"/>
        </a:p>
      </dgm:t>
    </dgm:pt>
    <dgm:pt modelId="{69EC9296-F495-4C28-A2A9-AAF220D56B38}">
      <dgm:prSet phldrT="[Текст]" custT="1"/>
      <dgm:spPr>
        <a:gradFill rotWithShape="0">
          <a:gsLst>
            <a:gs pos="0">
              <a:srgbClr val="5E9EFF"/>
            </a:gs>
            <a:gs pos="19000">
              <a:srgbClr val="85C2FF"/>
            </a:gs>
            <a:gs pos="51000">
              <a:srgbClr val="C4D6EB"/>
            </a:gs>
            <a:gs pos="100000">
              <a:srgbClr val="FFEBFA"/>
            </a:gs>
          </a:gsLst>
          <a:lin ang="2700000" scaled="0"/>
        </a:gradFill>
      </dgm:spPr>
      <dgm:t>
        <a:bodyPr/>
        <a:lstStyle/>
        <a:p>
          <a:r>
            <a:rPr lang="ru-RU" sz="1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исполнение судебных актов, предусматривающих взыскание с Администрации Тевризского муниципального района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BD4938FB-539E-4D2B-B4D6-AB6EA4DC7D80}" type="parTrans" cxnId="{BC9B9AD7-B870-42EC-80B4-A3F3ADF22AC3}">
      <dgm:prSet/>
      <dgm:spPr/>
      <dgm:t>
        <a:bodyPr/>
        <a:lstStyle/>
        <a:p>
          <a:endParaRPr lang="ru-RU"/>
        </a:p>
      </dgm:t>
    </dgm:pt>
    <dgm:pt modelId="{5168560D-8747-441E-92E1-6A42FDCDC19B}" type="sibTrans" cxnId="{BC9B9AD7-B870-42EC-80B4-A3F3ADF22AC3}">
      <dgm:prSet/>
      <dgm:spPr/>
      <dgm:t>
        <a:bodyPr/>
        <a:lstStyle/>
        <a:p>
          <a:endParaRPr lang="ru-RU"/>
        </a:p>
      </dgm:t>
    </dgm:pt>
    <dgm:pt modelId="{43570304-96FF-4949-970C-77018CF2FF56}">
      <dgm:prSet phldrT="[Текст]" custT="1"/>
      <dgm:spPr>
        <a:gradFill rotWithShape="0">
          <a:gsLst>
            <a:gs pos="0">
              <a:srgbClr val="5E9EFF"/>
            </a:gs>
            <a:gs pos="19000">
              <a:srgbClr val="85C2FF"/>
            </a:gs>
            <a:gs pos="51000">
              <a:srgbClr val="C4D6EB"/>
            </a:gs>
            <a:gs pos="100000">
              <a:srgbClr val="FFEBFA"/>
            </a:gs>
          </a:gsLst>
          <a:lin ang="2700000" scaled="0"/>
        </a:gradFill>
      </dgm:spPr>
      <dgm:t>
        <a:bodyPr/>
        <a:lstStyle/>
        <a:p>
          <a:r>
            <a:rPr lang="ru-RU" sz="1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оплата информационных услуг, услуг связи, содержание и обслуживание имущества, находящегося в собственности Администрации Тевризского муниципального района</a:t>
          </a:r>
          <a:endParaRPr lang="ru-RU" sz="1400" dirty="0">
            <a:solidFill>
              <a:schemeClr val="accent5">
                <a:lumMod val="50000"/>
              </a:schemeClr>
            </a:solidFill>
          </a:endParaRPr>
        </a:p>
      </dgm:t>
    </dgm:pt>
    <dgm:pt modelId="{8B1B6391-D8ED-4A57-A032-1C52DF0049BF}" type="parTrans" cxnId="{C032E464-4A20-454F-93C7-DBEE0EBA2646}">
      <dgm:prSet/>
      <dgm:spPr/>
      <dgm:t>
        <a:bodyPr/>
        <a:lstStyle/>
        <a:p>
          <a:endParaRPr lang="ru-RU"/>
        </a:p>
      </dgm:t>
    </dgm:pt>
    <dgm:pt modelId="{EB62BA08-529C-4423-8F90-EC334D7DC0FF}" type="sibTrans" cxnId="{C032E464-4A20-454F-93C7-DBEE0EBA2646}">
      <dgm:prSet/>
      <dgm:spPr/>
      <dgm:t>
        <a:bodyPr/>
        <a:lstStyle/>
        <a:p>
          <a:endParaRPr lang="ru-RU"/>
        </a:p>
      </dgm:t>
    </dgm:pt>
    <dgm:pt modelId="{521FB41A-8E33-4F2E-B26C-0DEFA18AD1A4}" type="pres">
      <dgm:prSet presAssocID="{ADD94CCA-38D4-433D-B926-F0C3C59E22E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797524-E3B0-40B8-BDB8-EF2D9240B473}" type="pres">
      <dgm:prSet presAssocID="{F35DB2BF-BACE-47CE-94F8-71BDA8989279}" presName="centerShape" presStyleLbl="node0" presStyleIdx="0" presStyleCnt="1" custScaleX="136516" custScaleY="121897" custLinFactNeighborX="20773" custLinFactNeighborY="2876"/>
      <dgm:spPr/>
      <dgm:t>
        <a:bodyPr/>
        <a:lstStyle/>
        <a:p>
          <a:endParaRPr lang="ru-RU"/>
        </a:p>
      </dgm:t>
    </dgm:pt>
    <dgm:pt modelId="{F17574F7-448B-456E-A9ED-0E0D5337C212}" type="pres">
      <dgm:prSet presAssocID="{283F3A09-12B9-490F-9BC1-C4080A116DA0}" presName="parTrans" presStyleLbl="sibTrans2D1" presStyleIdx="0" presStyleCnt="4"/>
      <dgm:spPr/>
      <dgm:t>
        <a:bodyPr/>
        <a:lstStyle/>
        <a:p>
          <a:endParaRPr lang="ru-RU"/>
        </a:p>
      </dgm:t>
    </dgm:pt>
    <dgm:pt modelId="{A8D8D330-D9E0-4ABD-95BF-D26709DA56B2}" type="pres">
      <dgm:prSet presAssocID="{283F3A09-12B9-490F-9BC1-C4080A116DA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CDE74A9-9DE4-438C-AA4A-D1E43C96ABE6}" type="pres">
      <dgm:prSet presAssocID="{40B11779-E218-480F-A3CC-70DBEA299E5E}" presName="node" presStyleLbl="node1" presStyleIdx="0" presStyleCnt="4" custScaleX="247238" custScaleY="127311" custRadScaleRad="89778" custRadScaleInc="-24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395F9-E95F-440F-8733-58947021F7A6}" type="pres">
      <dgm:prSet presAssocID="{A12EECA0-25E7-4DEC-80F9-A6D8FEE963DF}" presName="parTrans" presStyleLbl="sibTrans2D1" presStyleIdx="1" presStyleCnt="4"/>
      <dgm:spPr/>
      <dgm:t>
        <a:bodyPr/>
        <a:lstStyle/>
        <a:p>
          <a:endParaRPr lang="ru-RU"/>
        </a:p>
      </dgm:t>
    </dgm:pt>
    <dgm:pt modelId="{F9B55BBA-E781-41EF-ABC6-8AE24BB2147B}" type="pres">
      <dgm:prSet presAssocID="{A12EECA0-25E7-4DEC-80F9-A6D8FEE963D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2FBB486-07BF-469F-9CCF-05047C4DAA8F}" type="pres">
      <dgm:prSet presAssocID="{DFF172CD-49BF-453D-9A99-0E65F532138B}" presName="node" presStyleLbl="node1" presStyleIdx="1" presStyleCnt="4" custScaleX="163571" custScaleY="110600" custRadScaleRad="164296" custRadScaleInc="49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AFCD6-2586-4CC3-8C51-4ABEB24DEF14}" type="pres">
      <dgm:prSet presAssocID="{BD4938FB-539E-4D2B-B4D6-AB6EA4DC7D80}" presName="parTrans" presStyleLbl="sibTrans2D1" presStyleIdx="2" presStyleCnt="4"/>
      <dgm:spPr/>
      <dgm:t>
        <a:bodyPr/>
        <a:lstStyle/>
        <a:p>
          <a:endParaRPr lang="ru-RU"/>
        </a:p>
      </dgm:t>
    </dgm:pt>
    <dgm:pt modelId="{7B031F67-4476-4F05-B319-ED724D32C642}" type="pres">
      <dgm:prSet presAssocID="{BD4938FB-539E-4D2B-B4D6-AB6EA4DC7D8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B3EFE84-8A99-4B07-94DD-2E1B5DC99A91}" type="pres">
      <dgm:prSet presAssocID="{69EC9296-F495-4C28-A2A9-AAF220D56B38}" presName="node" presStyleLbl="node1" presStyleIdx="2" presStyleCnt="4" custScaleX="191028" custScaleY="126127" custRadScaleRad="97975" custRadScaleInc="17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33805-7B5D-48DA-8AD4-4CE759BC2228}" type="pres">
      <dgm:prSet presAssocID="{8B1B6391-D8ED-4A57-A032-1C52DF0049B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53555A0-B841-4350-9628-E2281FBFDA4A}" type="pres">
      <dgm:prSet presAssocID="{8B1B6391-D8ED-4A57-A032-1C52DF0049B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FFFCB67-0262-46C1-9F72-2443DBC73E7F}" type="pres">
      <dgm:prSet presAssocID="{43570304-96FF-4949-970C-77018CF2FF56}" presName="node" presStyleLbl="node1" presStyleIdx="3" presStyleCnt="4" custScaleX="186378" custScaleY="148120" custRadScaleRad="109563" custRadScaleInc="-6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CA5275-4FB7-4C45-AF5E-2F35C796CD53}" type="presOf" srcId="{283F3A09-12B9-490F-9BC1-C4080A116DA0}" destId="{A8D8D330-D9E0-4ABD-95BF-D26709DA56B2}" srcOrd="1" destOrd="0" presId="urn:microsoft.com/office/officeart/2005/8/layout/radial5"/>
    <dgm:cxn modelId="{22495642-E35F-4220-A4F0-0EBCFF214E97}" type="presOf" srcId="{ADD94CCA-38D4-433D-B926-F0C3C59E22ED}" destId="{521FB41A-8E33-4F2E-B26C-0DEFA18AD1A4}" srcOrd="0" destOrd="0" presId="urn:microsoft.com/office/officeart/2005/8/layout/radial5"/>
    <dgm:cxn modelId="{70393227-F7CF-4C6D-8D03-B15DDD2CE327}" type="presOf" srcId="{BD4938FB-539E-4D2B-B4D6-AB6EA4DC7D80}" destId="{5DFAFCD6-2586-4CC3-8C51-4ABEB24DEF14}" srcOrd="0" destOrd="0" presId="urn:microsoft.com/office/officeart/2005/8/layout/radial5"/>
    <dgm:cxn modelId="{A4BB37A3-EFD4-45D7-B3A9-F7F430938116}" type="presOf" srcId="{43570304-96FF-4949-970C-77018CF2FF56}" destId="{AFFFCB67-0262-46C1-9F72-2443DBC73E7F}" srcOrd="0" destOrd="0" presId="urn:microsoft.com/office/officeart/2005/8/layout/radial5"/>
    <dgm:cxn modelId="{BC9B9AD7-B870-42EC-80B4-A3F3ADF22AC3}" srcId="{F35DB2BF-BACE-47CE-94F8-71BDA8989279}" destId="{69EC9296-F495-4C28-A2A9-AAF220D56B38}" srcOrd="2" destOrd="0" parTransId="{BD4938FB-539E-4D2B-B4D6-AB6EA4DC7D80}" sibTransId="{5168560D-8747-441E-92E1-6A42FDCDC19B}"/>
    <dgm:cxn modelId="{AAD98B35-4411-4FD3-B047-1607EFBECB17}" type="presOf" srcId="{A12EECA0-25E7-4DEC-80F9-A6D8FEE963DF}" destId="{F9B55BBA-E781-41EF-ABC6-8AE24BB2147B}" srcOrd="1" destOrd="0" presId="urn:microsoft.com/office/officeart/2005/8/layout/radial5"/>
    <dgm:cxn modelId="{8F9CC51D-F2BE-4A24-8837-20E28687202C}" type="presOf" srcId="{A12EECA0-25E7-4DEC-80F9-A6D8FEE963DF}" destId="{E9C395F9-E95F-440F-8733-58947021F7A6}" srcOrd="0" destOrd="0" presId="urn:microsoft.com/office/officeart/2005/8/layout/radial5"/>
    <dgm:cxn modelId="{983B9E19-038E-4E75-8A51-143A781D610C}" srcId="{F35DB2BF-BACE-47CE-94F8-71BDA8989279}" destId="{DFF172CD-49BF-453D-9A99-0E65F532138B}" srcOrd="1" destOrd="0" parTransId="{A12EECA0-25E7-4DEC-80F9-A6D8FEE963DF}" sibTransId="{D0700DB6-8829-4F3F-9FDD-44E891A80B25}"/>
    <dgm:cxn modelId="{F1C956F3-91C7-4061-AE10-C7DF78AA8B6C}" type="presOf" srcId="{DFF172CD-49BF-453D-9A99-0E65F532138B}" destId="{C2FBB486-07BF-469F-9CCF-05047C4DAA8F}" srcOrd="0" destOrd="0" presId="urn:microsoft.com/office/officeart/2005/8/layout/radial5"/>
    <dgm:cxn modelId="{D45CDB45-4F17-4FB9-B3BE-6CA81BC7BB49}" type="presOf" srcId="{40B11779-E218-480F-A3CC-70DBEA299E5E}" destId="{BCDE74A9-9DE4-438C-AA4A-D1E43C96ABE6}" srcOrd="0" destOrd="0" presId="urn:microsoft.com/office/officeart/2005/8/layout/radial5"/>
    <dgm:cxn modelId="{581DEB06-C0EA-4201-9E10-663B6FE74D35}" type="presOf" srcId="{8B1B6391-D8ED-4A57-A032-1C52DF0049BF}" destId="{D0F33805-7B5D-48DA-8AD4-4CE759BC2228}" srcOrd="0" destOrd="0" presId="urn:microsoft.com/office/officeart/2005/8/layout/radial5"/>
    <dgm:cxn modelId="{8E1277A8-CA11-4537-B2BB-C3D52C7D9840}" type="presOf" srcId="{69EC9296-F495-4C28-A2A9-AAF220D56B38}" destId="{CB3EFE84-8A99-4B07-94DD-2E1B5DC99A91}" srcOrd="0" destOrd="0" presId="urn:microsoft.com/office/officeart/2005/8/layout/radial5"/>
    <dgm:cxn modelId="{C032E464-4A20-454F-93C7-DBEE0EBA2646}" srcId="{F35DB2BF-BACE-47CE-94F8-71BDA8989279}" destId="{43570304-96FF-4949-970C-77018CF2FF56}" srcOrd="3" destOrd="0" parTransId="{8B1B6391-D8ED-4A57-A032-1C52DF0049BF}" sibTransId="{EB62BA08-529C-4423-8F90-EC334D7DC0FF}"/>
    <dgm:cxn modelId="{8141024A-71F5-4543-8D82-4781CABD565E}" type="presOf" srcId="{283F3A09-12B9-490F-9BC1-C4080A116DA0}" destId="{F17574F7-448B-456E-A9ED-0E0D5337C212}" srcOrd="0" destOrd="0" presId="urn:microsoft.com/office/officeart/2005/8/layout/radial5"/>
    <dgm:cxn modelId="{DC9A3CB6-18F1-42B5-9722-57E610CA5628}" type="presOf" srcId="{8B1B6391-D8ED-4A57-A032-1C52DF0049BF}" destId="{153555A0-B841-4350-9628-E2281FBFDA4A}" srcOrd="1" destOrd="0" presId="urn:microsoft.com/office/officeart/2005/8/layout/radial5"/>
    <dgm:cxn modelId="{51088CF6-8995-49C6-8E39-52BF546D0D00}" srcId="{ADD94CCA-38D4-433D-B926-F0C3C59E22ED}" destId="{F35DB2BF-BACE-47CE-94F8-71BDA8989279}" srcOrd="0" destOrd="0" parTransId="{D786B0CB-2107-4B13-A520-762AFF669871}" sibTransId="{D84BD867-817D-41AE-85D9-AC402DD54095}"/>
    <dgm:cxn modelId="{77835248-6163-4E50-8A73-2FD32ACC30CB}" type="presOf" srcId="{F35DB2BF-BACE-47CE-94F8-71BDA8989279}" destId="{7B797524-E3B0-40B8-BDB8-EF2D9240B473}" srcOrd="0" destOrd="0" presId="urn:microsoft.com/office/officeart/2005/8/layout/radial5"/>
    <dgm:cxn modelId="{F609DDB2-0DA3-4DFC-A27B-B9B05C94CCB6}" type="presOf" srcId="{BD4938FB-539E-4D2B-B4D6-AB6EA4DC7D80}" destId="{7B031F67-4476-4F05-B319-ED724D32C642}" srcOrd="1" destOrd="0" presId="urn:microsoft.com/office/officeart/2005/8/layout/radial5"/>
    <dgm:cxn modelId="{7F879324-353B-457F-9D2B-A2D9B378F8EF}" srcId="{F35DB2BF-BACE-47CE-94F8-71BDA8989279}" destId="{40B11779-E218-480F-A3CC-70DBEA299E5E}" srcOrd="0" destOrd="0" parTransId="{283F3A09-12B9-490F-9BC1-C4080A116DA0}" sibTransId="{7B226E9C-AC27-4928-873F-E9B8E2BE8C7C}"/>
    <dgm:cxn modelId="{6221A301-0279-4092-8CED-80D95C50B8CC}" type="presParOf" srcId="{521FB41A-8E33-4F2E-B26C-0DEFA18AD1A4}" destId="{7B797524-E3B0-40B8-BDB8-EF2D9240B473}" srcOrd="0" destOrd="0" presId="urn:microsoft.com/office/officeart/2005/8/layout/radial5"/>
    <dgm:cxn modelId="{F5038870-B33C-4694-9C7F-5D56B7105D93}" type="presParOf" srcId="{521FB41A-8E33-4F2E-B26C-0DEFA18AD1A4}" destId="{F17574F7-448B-456E-A9ED-0E0D5337C212}" srcOrd="1" destOrd="0" presId="urn:microsoft.com/office/officeart/2005/8/layout/radial5"/>
    <dgm:cxn modelId="{53FBC51E-CFB6-4F22-A179-9A112F074DE0}" type="presParOf" srcId="{F17574F7-448B-456E-A9ED-0E0D5337C212}" destId="{A8D8D330-D9E0-4ABD-95BF-D26709DA56B2}" srcOrd="0" destOrd="0" presId="urn:microsoft.com/office/officeart/2005/8/layout/radial5"/>
    <dgm:cxn modelId="{81DA1646-2A25-4D45-AC64-A3F927E22B4B}" type="presParOf" srcId="{521FB41A-8E33-4F2E-B26C-0DEFA18AD1A4}" destId="{BCDE74A9-9DE4-438C-AA4A-D1E43C96ABE6}" srcOrd="2" destOrd="0" presId="urn:microsoft.com/office/officeart/2005/8/layout/radial5"/>
    <dgm:cxn modelId="{0228F3B1-9F94-41AE-9C81-47FEF523D0EE}" type="presParOf" srcId="{521FB41A-8E33-4F2E-B26C-0DEFA18AD1A4}" destId="{E9C395F9-E95F-440F-8733-58947021F7A6}" srcOrd="3" destOrd="0" presId="urn:microsoft.com/office/officeart/2005/8/layout/radial5"/>
    <dgm:cxn modelId="{AE3C7B01-E37E-4B32-A3D6-F6CE297A1FB9}" type="presParOf" srcId="{E9C395F9-E95F-440F-8733-58947021F7A6}" destId="{F9B55BBA-E781-41EF-ABC6-8AE24BB2147B}" srcOrd="0" destOrd="0" presId="urn:microsoft.com/office/officeart/2005/8/layout/radial5"/>
    <dgm:cxn modelId="{8F857D28-AEAF-4E43-852E-7A7D914CA524}" type="presParOf" srcId="{521FB41A-8E33-4F2E-B26C-0DEFA18AD1A4}" destId="{C2FBB486-07BF-469F-9CCF-05047C4DAA8F}" srcOrd="4" destOrd="0" presId="urn:microsoft.com/office/officeart/2005/8/layout/radial5"/>
    <dgm:cxn modelId="{0067DE08-7E36-47D8-ABD8-9568EA26CC23}" type="presParOf" srcId="{521FB41A-8E33-4F2E-B26C-0DEFA18AD1A4}" destId="{5DFAFCD6-2586-4CC3-8C51-4ABEB24DEF14}" srcOrd="5" destOrd="0" presId="urn:microsoft.com/office/officeart/2005/8/layout/radial5"/>
    <dgm:cxn modelId="{5257C7F9-597E-44AA-8B20-07DB43485C9E}" type="presParOf" srcId="{5DFAFCD6-2586-4CC3-8C51-4ABEB24DEF14}" destId="{7B031F67-4476-4F05-B319-ED724D32C642}" srcOrd="0" destOrd="0" presId="urn:microsoft.com/office/officeart/2005/8/layout/radial5"/>
    <dgm:cxn modelId="{04769727-27ED-473C-8A64-2A886E134623}" type="presParOf" srcId="{521FB41A-8E33-4F2E-B26C-0DEFA18AD1A4}" destId="{CB3EFE84-8A99-4B07-94DD-2E1B5DC99A91}" srcOrd="6" destOrd="0" presId="urn:microsoft.com/office/officeart/2005/8/layout/radial5"/>
    <dgm:cxn modelId="{FF0C4201-E1AD-413C-88DD-52ADA7736011}" type="presParOf" srcId="{521FB41A-8E33-4F2E-B26C-0DEFA18AD1A4}" destId="{D0F33805-7B5D-48DA-8AD4-4CE759BC2228}" srcOrd="7" destOrd="0" presId="urn:microsoft.com/office/officeart/2005/8/layout/radial5"/>
    <dgm:cxn modelId="{BA6EF165-7579-4ECD-9F74-69BF411270A6}" type="presParOf" srcId="{D0F33805-7B5D-48DA-8AD4-4CE759BC2228}" destId="{153555A0-B841-4350-9628-E2281FBFDA4A}" srcOrd="0" destOrd="0" presId="urn:microsoft.com/office/officeart/2005/8/layout/radial5"/>
    <dgm:cxn modelId="{15BB2507-DB45-4F83-91A3-241E90276CD6}" type="presParOf" srcId="{521FB41A-8E33-4F2E-B26C-0DEFA18AD1A4}" destId="{AFFFCB67-0262-46C1-9F72-2443DBC73E7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49DD6-0416-4C10-ADBE-335D5F6BE72E}" type="doc">
      <dgm:prSet loTypeId="urn:microsoft.com/office/officeart/2005/8/layout/h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A419B67-988F-4BCB-8902-37D7E352E923}">
      <dgm:prSet phldrT="[Текст]" custT="1"/>
      <dgm:spPr/>
      <dgm:t>
        <a:bodyPr/>
        <a:lstStyle/>
        <a:p>
          <a:pPr algn="ctr"/>
          <a:r>
            <a:rPr lang="ru-RU" sz="1400" dirty="0" smtClean="0"/>
            <a:t>«</a:t>
          </a:r>
          <a:r>
            <a:rPr lang="ru-RU" sz="1600" dirty="0" smtClean="0"/>
            <a:t>Праздник</a:t>
          </a:r>
          <a:r>
            <a:rPr lang="ru-RU" sz="1400" dirty="0" smtClean="0"/>
            <a:t> Севера»</a:t>
          </a:r>
          <a:endParaRPr lang="ru-RU" sz="1400" dirty="0"/>
        </a:p>
      </dgm:t>
    </dgm:pt>
    <dgm:pt modelId="{0BDB24DE-3069-4A6E-AE39-28C90EF27A79}" type="parTrans" cxnId="{25BDBEBB-B14F-419E-81F1-28665ED9927C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462CB27C-884C-439F-8D19-A0FC390934F3}" type="sibTrans" cxnId="{25BDBEBB-B14F-419E-81F1-28665ED9927C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ADADF598-D0C8-4F88-8BC2-2A677CC5E272}">
      <dgm:prSet phldrT="[Текст]" custT="1"/>
      <dgm:spPr/>
      <dgm:t>
        <a:bodyPr/>
        <a:lstStyle/>
        <a:p>
          <a:r>
            <a:rPr lang="ru-RU" sz="1400" dirty="0" smtClean="0"/>
            <a:t>2017 г. – 16 место</a:t>
          </a:r>
          <a:endParaRPr lang="ru-RU" sz="1400" dirty="0"/>
        </a:p>
      </dgm:t>
    </dgm:pt>
    <dgm:pt modelId="{C85E3932-3E9A-46C6-8732-30F699BBD822}" type="parTrans" cxnId="{8261D96C-47B8-4D27-B46A-2B91056697EB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B7A0A99C-02FE-4CEA-B31E-AFFADA9C30B2}" type="sibTrans" cxnId="{8261D96C-47B8-4D27-B46A-2B91056697EB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8E4BC5CD-DF88-4182-9B25-02B9E5859431}">
      <dgm:prSet phldrT="[Текст]" custT="1"/>
      <dgm:spPr/>
      <dgm:t>
        <a:bodyPr/>
        <a:lstStyle/>
        <a:p>
          <a:r>
            <a:rPr lang="ru-RU" sz="1400" dirty="0" smtClean="0"/>
            <a:t>2018 г. – 24 место</a:t>
          </a:r>
          <a:endParaRPr lang="ru-RU" sz="1400" dirty="0"/>
        </a:p>
      </dgm:t>
    </dgm:pt>
    <dgm:pt modelId="{16230AB2-FB05-44AD-B144-D60B75FB418D}" type="parTrans" cxnId="{3FD05C75-0091-4531-8171-D870BB56DF95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DF2FCBE6-09EC-4FA6-B61D-0CE5E3813688}" type="sibTrans" cxnId="{3FD05C75-0091-4531-8171-D870BB56DF95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8063FE0A-4886-4029-8356-60C8F1CE7B44}">
      <dgm:prSet phldrT="[Текст]" custT="1"/>
      <dgm:spPr/>
      <dgm:t>
        <a:bodyPr/>
        <a:lstStyle/>
        <a:p>
          <a:pPr algn="ctr"/>
          <a:r>
            <a:rPr lang="ru-RU" sz="1600" dirty="0" smtClean="0"/>
            <a:t>«Королева спорта»</a:t>
          </a:r>
          <a:endParaRPr lang="ru-RU" sz="1600" dirty="0"/>
        </a:p>
      </dgm:t>
    </dgm:pt>
    <dgm:pt modelId="{24F1B6E4-A5BA-4234-886D-75953A646995}" type="parTrans" cxnId="{F3FBDB5E-3C86-4C47-B3BE-58B2557DC1BE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00AAC561-0C30-42BA-BCF1-F756D3E394A7}" type="sibTrans" cxnId="{F3FBDB5E-3C86-4C47-B3BE-58B2557DC1BE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2D9E8F52-5294-4576-AD18-8697EE8F0324}">
      <dgm:prSet phldrT="[Текст]" custT="1"/>
      <dgm:spPr/>
      <dgm:t>
        <a:bodyPr/>
        <a:lstStyle/>
        <a:p>
          <a:r>
            <a:rPr lang="ru-RU" sz="1400" dirty="0" smtClean="0"/>
            <a:t>2017 г. – 26 место</a:t>
          </a:r>
          <a:endParaRPr lang="ru-RU" sz="1400" dirty="0"/>
        </a:p>
      </dgm:t>
    </dgm:pt>
    <dgm:pt modelId="{F16D4DB5-9EFE-4ED4-A76D-AAB6558D3F71}" type="parTrans" cxnId="{5731EAD0-991F-4C99-845B-EF071E772335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0CC5CA94-9BAC-40DC-88E6-6464F838DBBF}" type="sibTrans" cxnId="{5731EAD0-991F-4C99-845B-EF071E772335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CAB0846F-4B80-4D1E-9F78-B364237637D8}">
      <dgm:prSet phldrT="[Текст]" custT="1"/>
      <dgm:spPr/>
      <dgm:t>
        <a:bodyPr/>
        <a:lstStyle/>
        <a:p>
          <a:r>
            <a:rPr lang="ru-RU" sz="1400" dirty="0" smtClean="0"/>
            <a:t>2019 г. – 30 место</a:t>
          </a:r>
          <a:endParaRPr lang="ru-RU" sz="1400" dirty="0"/>
        </a:p>
      </dgm:t>
    </dgm:pt>
    <dgm:pt modelId="{16B4EE9A-29B5-4F41-B3FD-8834E5FCC916}" type="parTrans" cxnId="{BF6427C3-0C9D-49BB-979B-86D1F42FD42F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243B5C54-5E7F-43B5-88ED-5C2AF09FA3F3}" type="sibTrans" cxnId="{BF6427C3-0C9D-49BB-979B-86D1F42FD42F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60858E91-6656-4D1B-BCF7-141B859A5AE4}">
      <dgm:prSet phldrT="[Текст]" custT="1"/>
      <dgm:spPr/>
      <dgm:t>
        <a:bodyPr/>
        <a:lstStyle/>
        <a:p>
          <a:r>
            <a:rPr lang="ru-RU" sz="1400" dirty="0" smtClean="0"/>
            <a:t>2020 г. – 9 место</a:t>
          </a:r>
          <a:endParaRPr lang="ru-RU" sz="1400" dirty="0"/>
        </a:p>
      </dgm:t>
    </dgm:pt>
    <dgm:pt modelId="{C1CDE56D-7CC4-4F87-801F-0F7CF2012C23}" type="parTrans" cxnId="{C7D64723-5F60-488E-9C5E-70483B9847F2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CB796027-F5B3-4E96-BE36-A1794B7B4967}" type="sibTrans" cxnId="{C7D64723-5F60-488E-9C5E-70483B9847F2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B67EA9FA-05B3-4A90-9201-0387433FF725}">
      <dgm:prSet phldrT="[Текст]" custT="1"/>
      <dgm:spPr/>
      <dgm:t>
        <a:bodyPr/>
        <a:lstStyle/>
        <a:p>
          <a:r>
            <a:rPr lang="ru-RU" sz="1400" smtClean="0"/>
            <a:t>2021 г. – 28 место</a:t>
          </a:r>
          <a:endParaRPr lang="ru-RU" sz="1400" dirty="0"/>
        </a:p>
      </dgm:t>
    </dgm:pt>
    <dgm:pt modelId="{8EE41C57-281E-48E8-81FD-DCF843400FB5}" type="parTrans" cxnId="{C6A6CD4E-BBE8-4E09-8A4E-E12A5057C056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053A4C43-AB08-4869-8DD4-D637A6FA5F52}" type="sibTrans" cxnId="{C6A6CD4E-BBE8-4E09-8A4E-E12A5057C056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B8100B88-894C-49F8-BB44-D51D95FCCBAC}">
      <dgm:prSet phldrT="[Текст]" custT="1"/>
      <dgm:spPr/>
      <dgm:t>
        <a:bodyPr/>
        <a:lstStyle/>
        <a:p>
          <a:r>
            <a:rPr lang="ru-RU" sz="1400" smtClean="0"/>
            <a:t>2022 г. – 20 место</a:t>
          </a:r>
          <a:endParaRPr lang="ru-RU" sz="1400" dirty="0"/>
        </a:p>
      </dgm:t>
    </dgm:pt>
    <dgm:pt modelId="{7D95B511-A431-47C1-A7C4-70CC04143843}" type="parTrans" cxnId="{5555844D-4525-4B54-B5AB-383513ADFF15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14057CAA-9643-416C-A5F9-AFFD532FE73A}" type="sibTrans" cxnId="{5555844D-4525-4B54-B5AB-383513ADFF15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E7C26A58-E088-4BF9-AC0B-B6E265E5D92C}">
      <dgm:prSet phldrT="[Текст]" custT="1"/>
      <dgm:spPr/>
      <dgm:t>
        <a:bodyPr/>
        <a:lstStyle/>
        <a:p>
          <a:r>
            <a:rPr lang="ru-RU" sz="1400" dirty="0" smtClean="0"/>
            <a:t>2018 г. – 24 место</a:t>
          </a:r>
          <a:endParaRPr lang="ru-RU" sz="1400" dirty="0"/>
        </a:p>
      </dgm:t>
    </dgm:pt>
    <dgm:pt modelId="{C9839437-5D5E-482A-95E3-5EF81671ABB8}" type="parTrans" cxnId="{CDE6A47D-A330-49E7-BA97-D8AEA80AA3E5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96D70032-91F7-4690-899B-9B1EE393E803}" type="sibTrans" cxnId="{CDE6A47D-A330-49E7-BA97-D8AEA80AA3E5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741282D7-CC47-45FD-B8E6-3F95FCC64DB4}">
      <dgm:prSet phldrT="[Текст]" custT="1"/>
      <dgm:spPr/>
      <dgm:t>
        <a:bodyPr/>
        <a:lstStyle/>
        <a:p>
          <a:r>
            <a:rPr lang="ru-RU" sz="1400" dirty="0" smtClean="0"/>
            <a:t>2019 г. – 24 место</a:t>
          </a:r>
          <a:endParaRPr lang="ru-RU" sz="1400" dirty="0"/>
        </a:p>
      </dgm:t>
    </dgm:pt>
    <dgm:pt modelId="{09104213-9526-42CE-BADD-E2FFEF3B8FB1}" type="parTrans" cxnId="{04FD9AAA-CF2C-473B-BE0A-5BC117A925F0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513F0481-E5A1-44DA-8F35-4004D5AEE8A4}" type="sibTrans" cxnId="{04FD9AAA-CF2C-473B-BE0A-5BC117A925F0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3F0130E5-D130-4F1B-AE76-774ACF37DBAC}">
      <dgm:prSet phldrT="[Текст]" custT="1"/>
      <dgm:spPr/>
      <dgm:t>
        <a:bodyPr/>
        <a:lstStyle/>
        <a:p>
          <a:r>
            <a:rPr lang="ru-RU" sz="1400" dirty="0" smtClean="0"/>
            <a:t>2020 г. – не было</a:t>
          </a:r>
          <a:endParaRPr lang="ru-RU" sz="1400" dirty="0"/>
        </a:p>
      </dgm:t>
    </dgm:pt>
    <dgm:pt modelId="{7483539D-AC4E-459C-BC01-C2D500F1D0F8}" type="parTrans" cxnId="{B602D432-64E7-41F8-AEBD-968BE44A49E0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75DA6E91-9F4E-4B50-8E83-E5002E9784C4}" type="sibTrans" cxnId="{B602D432-64E7-41F8-AEBD-968BE44A49E0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5C520EE0-E680-4290-92E3-1355FFF46925}">
      <dgm:prSet phldrT="[Текст]" custT="1"/>
      <dgm:spPr/>
      <dgm:t>
        <a:bodyPr/>
        <a:lstStyle/>
        <a:p>
          <a:r>
            <a:rPr lang="ru-RU" sz="1400" smtClean="0"/>
            <a:t>2021 г. – 19 место</a:t>
          </a:r>
          <a:endParaRPr lang="ru-RU" sz="1400" dirty="0"/>
        </a:p>
      </dgm:t>
    </dgm:pt>
    <dgm:pt modelId="{87613307-4A2C-4D61-B1E2-CB649C5DCD0C}" type="parTrans" cxnId="{C5BAB286-2EE0-458E-9BFF-CDB6A921EDDA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5A0976E0-764E-42C5-A161-B391DE93DE35}" type="sibTrans" cxnId="{C5BAB286-2EE0-458E-9BFF-CDB6A921EDDA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835907AD-179E-4998-ACD2-4D5602A49AD4}">
      <dgm:prSet phldrT="[Текст]" custT="1"/>
      <dgm:spPr/>
      <dgm:t>
        <a:bodyPr/>
        <a:lstStyle/>
        <a:p>
          <a:r>
            <a:rPr lang="ru-RU" sz="1400" smtClean="0"/>
            <a:t>2022 г. – 23 место</a:t>
          </a:r>
          <a:endParaRPr lang="ru-RU" sz="1400" dirty="0"/>
        </a:p>
      </dgm:t>
    </dgm:pt>
    <dgm:pt modelId="{2EB4468B-59A3-4A0B-B605-333473E0FBC3}" type="parTrans" cxnId="{7194D2C9-305E-4AFE-BEB9-AEB6D5349E65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1BD32BDE-881A-4B9E-B03C-12461F3CA6EF}" type="sibTrans" cxnId="{7194D2C9-305E-4AFE-BEB9-AEB6D5349E65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637F146B-53C1-4BC7-A0AC-6FE14B2664EA}">
      <dgm:prSet phldrT="[Текст]" custT="1"/>
      <dgm:spPr/>
      <dgm:t>
        <a:bodyPr/>
        <a:lstStyle/>
        <a:p>
          <a:r>
            <a:rPr lang="ru-RU" sz="1400" dirty="0" smtClean="0"/>
            <a:t>2023 г. – 26 место</a:t>
          </a:r>
          <a:endParaRPr lang="ru-RU" sz="1400" dirty="0"/>
        </a:p>
      </dgm:t>
    </dgm:pt>
    <dgm:pt modelId="{52362C78-42EF-457E-B91F-59B159ACCA47}" type="parTrans" cxnId="{210AE16D-5557-4F1B-81A5-AA4A9F4462B9}">
      <dgm:prSet/>
      <dgm:spPr/>
      <dgm:t>
        <a:bodyPr/>
        <a:lstStyle/>
        <a:p>
          <a:endParaRPr lang="ru-RU"/>
        </a:p>
      </dgm:t>
    </dgm:pt>
    <dgm:pt modelId="{EC9B7A1B-835C-4ACF-AF68-56F05EB459E4}" type="sibTrans" cxnId="{210AE16D-5557-4F1B-81A5-AA4A9F4462B9}">
      <dgm:prSet/>
      <dgm:spPr/>
      <dgm:t>
        <a:bodyPr/>
        <a:lstStyle/>
        <a:p>
          <a:endParaRPr lang="ru-RU"/>
        </a:p>
      </dgm:t>
    </dgm:pt>
    <dgm:pt modelId="{D6BA2E95-297D-49A8-A857-9401975F2C0F}">
      <dgm:prSet phldrT="[Текст]" custT="1"/>
      <dgm:spPr/>
      <dgm:t>
        <a:bodyPr/>
        <a:lstStyle/>
        <a:p>
          <a:r>
            <a:rPr lang="ru-RU" sz="1400" dirty="0" smtClean="0"/>
            <a:t>2023 г. – 27 место</a:t>
          </a:r>
          <a:endParaRPr lang="ru-RU" sz="1400" dirty="0"/>
        </a:p>
      </dgm:t>
    </dgm:pt>
    <dgm:pt modelId="{CDB8B38F-C90E-4925-A3E2-85EAC33F6C46}" type="parTrans" cxnId="{3AA8B4EA-CBD4-453C-AA86-959B37697DA8}">
      <dgm:prSet/>
      <dgm:spPr/>
      <dgm:t>
        <a:bodyPr/>
        <a:lstStyle/>
        <a:p>
          <a:endParaRPr lang="ru-RU"/>
        </a:p>
      </dgm:t>
    </dgm:pt>
    <dgm:pt modelId="{7BC101F8-9D4A-4909-8955-28F74C1990F7}" type="sibTrans" cxnId="{3AA8B4EA-CBD4-453C-AA86-959B37697DA8}">
      <dgm:prSet/>
      <dgm:spPr/>
      <dgm:t>
        <a:bodyPr/>
        <a:lstStyle/>
        <a:p>
          <a:endParaRPr lang="ru-RU"/>
        </a:p>
      </dgm:t>
    </dgm:pt>
    <dgm:pt modelId="{03A5267E-BC25-4FEC-BA76-B2D0EA8AD351}">
      <dgm:prSet phldrT="[Текст]" custT="1"/>
      <dgm:spPr/>
      <dgm:t>
        <a:bodyPr/>
        <a:lstStyle/>
        <a:p>
          <a:r>
            <a:rPr lang="ru-RU" sz="1400" b="1" i="0" dirty="0" smtClean="0"/>
            <a:t>2024 г. – 26 место</a:t>
          </a:r>
          <a:endParaRPr lang="ru-RU" sz="1400" b="1" i="0" dirty="0"/>
        </a:p>
      </dgm:t>
    </dgm:pt>
    <dgm:pt modelId="{DF6E8790-634E-4D8C-B962-D121E2A96431}" type="parTrans" cxnId="{C33ED324-A425-43D6-9F71-1B4FC018261D}">
      <dgm:prSet/>
      <dgm:spPr/>
      <dgm:t>
        <a:bodyPr/>
        <a:lstStyle/>
        <a:p>
          <a:endParaRPr lang="ru-RU"/>
        </a:p>
      </dgm:t>
    </dgm:pt>
    <dgm:pt modelId="{04C78E4E-C35E-482F-B3A8-E63B0B6F5A27}" type="sibTrans" cxnId="{C33ED324-A425-43D6-9F71-1B4FC018261D}">
      <dgm:prSet/>
      <dgm:spPr/>
      <dgm:t>
        <a:bodyPr/>
        <a:lstStyle/>
        <a:p>
          <a:endParaRPr lang="ru-RU"/>
        </a:p>
      </dgm:t>
    </dgm:pt>
    <dgm:pt modelId="{4A7B6876-3E9C-430C-AA97-520A7F7BD9B4}">
      <dgm:prSet phldrT="[Текст]" custT="1"/>
      <dgm:spPr/>
      <dgm:t>
        <a:bodyPr/>
        <a:lstStyle/>
        <a:p>
          <a:r>
            <a:rPr lang="ru-RU" sz="1400" b="1" dirty="0" smtClean="0"/>
            <a:t>2024 г. – 25 место</a:t>
          </a:r>
          <a:endParaRPr lang="ru-RU" sz="1400" b="1" dirty="0"/>
        </a:p>
      </dgm:t>
    </dgm:pt>
    <dgm:pt modelId="{A4700500-6B21-4CB9-B85D-DA085938BA22}" type="parTrans" cxnId="{B7F1435E-EB4C-4570-8D64-93B25926E31B}">
      <dgm:prSet/>
      <dgm:spPr/>
      <dgm:t>
        <a:bodyPr/>
        <a:lstStyle/>
        <a:p>
          <a:endParaRPr lang="ru-RU"/>
        </a:p>
      </dgm:t>
    </dgm:pt>
    <dgm:pt modelId="{4644F216-CD2E-4AC2-9B42-35473979D6D9}" type="sibTrans" cxnId="{B7F1435E-EB4C-4570-8D64-93B25926E31B}">
      <dgm:prSet/>
      <dgm:spPr/>
      <dgm:t>
        <a:bodyPr/>
        <a:lstStyle/>
        <a:p>
          <a:endParaRPr lang="ru-RU"/>
        </a:p>
      </dgm:t>
    </dgm:pt>
    <dgm:pt modelId="{B8047809-6D69-441F-B37D-9B6FD00F86DA}" type="pres">
      <dgm:prSet presAssocID="{93049DD6-0416-4C10-ADBE-335D5F6BE7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570C0B-AAB2-419B-A36E-57E1A9818437}" type="pres">
      <dgm:prSet presAssocID="{7A419B67-988F-4BCB-8902-37D7E352E923}" presName="composite" presStyleCnt="0"/>
      <dgm:spPr/>
      <dgm:t>
        <a:bodyPr/>
        <a:lstStyle/>
        <a:p>
          <a:endParaRPr lang="ru-RU"/>
        </a:p>
      </dgm:t>
    </dgm:pt>
    <dgm:pt modelId="{CFD96D38-AE2A-4C6B-AF25-588F067D5725}" type="pres">
      <dgm:prSet presAssocID="{7A419B67-988F-4BCB-8902-37D7E352E92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273B1-70D2-4F27-84A1-C10DC41AFA18}" type="pres">
      <dgm:prSet presAssocID="{7A419B67-988F-4BCB-8902-37D7E352E92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55643-AD5A-414C-AE4A-FE237E808360}" type="pres">
      <dgm:prSet presAssocID="{462CB27C-884C-439F-8D19-A0FC390934F3}" presName="space" presStyleCnt="0"/>
      <dgm:spPr/>
      <dgm:t>
        <a:bodyPr/>
        <a:lstStyle/>
        <a:p>
          <a:endParaRPr lang="ru-RU"/>
        </a:p>
      </dgm:t>
    </dgm:pt>
    <dgm:pt modelId="{41F548A7-D8CA-45D3-9CCE-E90FB43B2421}" type="pres">
      <dgm:prSet presAssocID="{8063FE0A-4886-4029-8356-60C8F1CE7B44}" presName="composite" presStyleCnt="0"/>
      <dgm:spPr/>
      <dgm:t>
        <a:bodyPr/>
        <a:lstStyle/>
        <a:p>
          <a:endParaRPr lang="ru-RU"/>
        </a:p>
      </dgm:t>
    </dgm:pt>
    <dgm:pt modelId="{56E145C7-BBDC-4C96-AFFF-5A41E20EEDE7}" type="pres">
      <dgm:prSet presAssocID="{8063FE0A-4886-4029-8356-60C8F1CE7B4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4ED59-498D-4F0A-A030-2B04DE2CADC7}" type="pres">
      <dgm:prSet presAssocID="{8063FE0A-4886-4029-8356-60C8F1CE7B4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F813AA-3A51-4472-953E-F5EEFB658564}" type="presOf" srcId="{B67EA9FA-05B3-4A90-9201-0387433FF725}" destId="{848273B1-70D2-4F27-84A1-C10DC41AFA18}" srcOrd="0" destOrd="4" presId="urn:microsoft.com/office/officeart/2005/8/layout/hList1"/>
    <dgm:cxn modelId="{3FD05C75-0091-4531-8171-D870BB56DF95}" srcId="{7A419B67-988F-4BCB-8902-37D7E352E923}" destId="{8E4BC5CD-DF88-4182-9B25-02B9E5859431}" srcOrd="1" destOrd="0" parTransId="{16230AB2-FB05-44AD-B144-D60B75FB418D}" sibTransId="{DF2FCBE6-09EC-4FA6-B61D-0CE5E3813688}"/>
    <dgm:cxn modelId="{0D5ADD94-641B-4010-A6F0-9420539C5EA9}" type="presOf" srcId="{741282D7-CC47-45FD-B8E6-3F95FCC64DB4}" destId="{45B4ED59-498D-4F0A-A030-2B04DE2CADC7}" srcOrd="0" destOrd="2" presId="urn:microsoft.com/office/officeart/2005/8/layout/hList1"/>
    <dgm:cxn modelId="{F3FBDB5E-3C86-4C47-B3BE-58B2557DC1BE}" srcId="{93049DD6-0416-4C10-ADBE-335D5F6BE72E}" destId="{8063FE0A-4886-4029-8356-60C8F1CE7B44}" srcOrd="1" destOrd="0" parTransId="{24F1B6E4-A5BA-4234-886D-75953A646995}" sibTransId="{00AAC561-0C30-42BA-BCF1-F756D3E394A7}"/>
    <dgm:cxn modelId="{25BDBEBB-B14F-419E-81F1-28665ED9927C}" srcId="{93049DD6-0416-4C10-ADBE-335D5F6BE72E}" destId="{7A419B67-988F-4BCB-8902-37D7E352E923}" srcOrd="0" destOrd="0" parTransId="{0BDB24DE-3069-4A6E-AE39-28C90EF27A79}" sibTransId="{462CB27C-884C-439F-8D19-A0FC390934F3}"/>
    <dgm:cxn modelId="{6E7C06E9-965E-4A25-B078-5DF33EBCF253}" type="presOf" srcId="{03A5267E-BC25-4FEC-BA76-B2D0EA8AD351}" destId="{848273B1-70D2-4F27-84A1-C10DC41AFA18}" srcOrd="0" destOrd="7" presId="urn:microsoft.com/office/officeart/2005/8/layout/hList1"/>
    <dgm:cxn modelId="{9D652D5C-5244-45C9-8060-E9673CCBD9DA}" type="presOf" srcId="{3F0130E5-D130-4F1B-AE76-774ACF37DBAC}" destId="{45B4ED59-498D-4F0A-A030-2B04DE2CADC7}" srcOrd="0" destOrd="3" presId="urn:microsoft.com/office/officeart/2005/8/layout/hList1"/>
    <dgm:cxn modelId="{8261D96C-47B8-4D27-B46A-2B91056697EB}" srcId="{7A419B67-988F-4BCB-8902-37D7E352E923}" destId="{ADADF598-D0C8-4F88-8BC2-2A677CC5E272}" srcOrd="0" destOrd="0" parTransId="{C85E3932-3E9A-46C6-8732-30F699BBD822}" sibTransId="{B7A0A99C-02FE-4CEA-B31E-AFFADA9C30B2}"/>
    <dgm:cxn modelId="{5731EAD0-991F-4C99-845B-EF071E772335}" srcId="{8063FE0A-4886-4029-8356-60C8F1CE7B44}" destId="{2D9E8F52-5294-4576-AD18-8697EE8F0324}" srcOrd="0" destOrd="0" parTransId="{F16D4DB5-9EFE-4ED4-A76D-AAB6558D3F71}" sibTransId="{0CC5CA94-9BAC-40DC-88E6-6464F838DBBF}"/>
    <dgm:cxn modelId="{2C5C5DE3-543F-44A6-99B9-0ADAE06D47C4}" type="presOf" srcId="{8E4BC5CD-DF88-4182-9B25-02B9E5859431}" destId="{848273B1-70D2-4F27-84A1-C10DC41AFA18}" srcOrd="0" destOrd="1" presId="urn:microsoft.com/office/officeart/2005/8/layout/hList1"/>
    <dgm:cxn modelId="{E9558C39-03DB-46E2-98AA-7F85B4E886DA}" type="presOf" srcId="{93049DD6-0416-4C10-ADBE-335D5F6BE72E}" destId="{B8047809-6D69-441F-B37D-9B6FD00F86DA}" srcOrd="0" destOrd="0" presId="urn:microsoft.com/office/officeart/2005/8/layout/hList1"/>
    <dgm:cxn modelId="{C7D64723-5F60-488E-9C5E-70483B9847F2}" srcId="{7A419B67-988F-4BCB-8902-37D7E352E923}" destId="{60858E91-6656-4D1B-BCF7-141B859A5AE4}" srcOrd="3" destOrd="0" parTransId="{C1CDE56D-7CC4-4F87-801F-0F7CF2012C23}" sibTransId="{CB796027-F5B3-4E96-BE36-A1794B7B4967}"/>
    <dgm:cxn modelId="{B7F1435E-EB4C-4570-8D64-93B25926E31B}" srcId="{8063FE0A-4886-4029-8356-60C8F1CE7B44}" destId="{4A7B6876-3E9C-430C-AA97-520A7F7BD9B4}" srcOrd="7" destOrd="0" parTransId="{A4700500-6B21-4CB9-B85D-DA085938BA22}" sibTransId="{4644F216-CD2E-4AC2-9B42-35473979D6D9}"/>
    <dgm:cxn modelId="{94AD10C8-1265-4EA6-852E-E97B75D58A9A}" type="presOf" srcId="{8063FE0A-4886-4029-8356-60C8F1CE7B44}" destId="{56E145C7-BBDC-4C96-AFFF-5A41E20EEDE7}" srcOrd="0" destOrd="0" presId="urn:microsoft.com/office/officeart/2005/8/layout/hList1"/>
    <dgm:cxn modelId="{C5BAB286-2EE0-458E-9BFF-CDB6A921EDDA}" srcId="{8063FE0A-4886-4029-8356-60C8F1CE7B44}" destId="{5C520EE0-E680-4290-92E3-1355FFF46925}" srcOrd="4" destOrd="0" parTransId="{87613307-4A2C-4D61-B1E2-CB649C5DCD0C}" sibTransId="{5A0976E0-764E-42C5-A161-B391DE93DE35}"/>
    <dgm:cxn modelId="{BF6427C3-0C9D-49BB-979B-86D1F42FD42F}" srcId="{7A419B67-988F-4BCB-8902-37D7E352E923}" destId="{CAB0846F-4B80-4D1E-9F78-B364237637D8}" srcOrd="2" destOrd="0" parTransId="{16B4EE9A-29B5-4F41-B3FD-8834E5FCC916}" sibTransId="{243B5C54-5E7F-43B5-88ED-5C2AF09FA3F3}"/>
    <dgm:cxn modelId="{C33ED324-A425-43D6-9F71-1B4FC018261D}" srcId="{7A419B67-988F-4BCB-8902-37D7E352E923}" destId="{03A5267E-BC25-4FEC-BA76-B2D0EA8AD351}" srcOrd="7" destOrd="0" parTransId="{DF6E8790-634E-4D8C-B962-D121E2A96431}" sibTransId="{04C78E4E-C35E-482F-B3A8-E63B0B6F5A27}"/>
    <dgm:cxn modelId="{CDE6A47D-A330-49E7-BA97-D8AEA80AA3E5}" srcId="{8063FE0A-4886-4029-8356-60C8F1CE7B44}" destId="{E7C26A58-E088-4BF9-AC0B-B6E265E5D92C}" srcOrd="1" destOrd="0" parTransId="{C9839437-5D5E-482A-95E3-5EF81671ABB8}" sibTransId="{96D70032-91F7-4690-899B-9B1EE393E803}"/>
    <dgm:cxn modelId="{97C37BE0-E8D7-4A14-8BE1-E0D857DDC057}" type="presOf" srcId="{60858E91-6656-4D1B-BCF7-141B859A5AE4}" destId="{848273B1-70D2-4F27-84A1-C10DC41AFA18}" srcOrd="0" destOrd="3" presId="urn:microsoft.com/office/officeart/2005/8/layout/hList1"/>
    <dgm:cxn modelId="{254741FC-DDC8-4535-ABB6-8461FF3E50F6}" type="presOf" srcId="{ADADF598-D0C8-4F88-8BC2-2A677CC5E272}" destId="{848273B1-70D2-4F27-84A1-C10DC41AFA18}" srcOrd="0" destOrd="0" presId="urn:microsoft.com/office/officeart/2005/8/layout/hList1"/>
    <dgm:cxn modelId="{39B0396A-E9A6-477D-9921-4C6286A8BA4C}" type="presOf" srcId="{E7C26A58-E088-4BF9-AC0B-B6E265E5D92C}" destId="{45B4ED59-498D-4F0A-A030-2B04DE2CADC7}" srcOrd="0" destOrd="1" presId="urn:microsoft.com/office/officeart/2005/8/layout/hList1"/>
    <dgm:cxn modelId="{04FD9AAA-CF2C-473B-BE0A-5BC117A925F0}" srcId="{8063FE0A-4886-4029-8356-60C8F1CE7B44}" destId="{741282D7-CC47-45FD-B8E6-3F95FCC64DB4}" srcOrd="2" destOrd="0" parTransId="{09104213-9526-42CE-BADD-E2FFEF3B8FB1}" sibTransId="{513F0481-E5A1-44DA-8F35-4004D5AEE8A4}"/>
    <dgm:cxn modelId="{B602D432-64E7-41F8-AEBD-968BE44A49E0}" srcId="{8063FE0A-4886-4029-8356-60C8F1CE7B44}" destId="{3F0130E5-D130-4F1B-AE76-774ACF37DBAC}" srcOrd="3" destOrd="0" parTransId="{7483539D-AC4E-459C-BC01-C2D500F1D0F8}" sibTransId="{75DA6E91-9F4E-4B50-8E83-E5002E9784C4}"/>
    <dgm:cxn modelId="{7194D2C9-305E-4AFE-BEB9-AEB6D5349E65}" srcId="{8063FE0A-4886-4029-8356-60C8F1CE7B44}" destId="{835907AD-179E-4998-ACD2-4D5602A49AD4}" srcOrd="5" destOrd="0" parTransId="{2EB4468B-59A3-4A0B-B605-333473E0FBC3}" sibTransId="{1BD32BDE-881A-4B9E-B03C-12461F3CA6EF}"/>
    <dgm:cxn modelId="{61A05AD8-9591-4F4A-88C2-E1F1DA4247DA}" type="presOf" srcId="{5C520EE0-E680-4290-92E3-1355FFF46925}" destId="{45B4ED59-498D-4F0A-A030-2B04DE2CADC7}" srcOrd="0" destOrd="4" presId="urn:microsoft.com/office/officeart/2005/8/layout/hList1"/>
    <dgm:cxn modelId="{03C1CF80-F215-41DE-BD11-1E1C66B5DD80}" type="presOf" srcId="{2D9E8F52-5294-4576-AD18-8697EE8F0324}" destId="{45B4ED59-498D-4F0A-A030-2B04DE2CADC7}" srcOrd="0" destOrd="0" presId="urn:microsoft.com/office/officeart/2005/8/layout/hList1"/>
    <dgm:cxn modelId="{5555844D-4525-4B54-B5AB-383513ADFF15}" srcId="{7A419B67-988F-4BCB-8902-37D7E352E923}" destId="{B8100B88-894C-49F8-BB44-D51D95FCCBAC}" srcOrd="5" destOrd="0" parTransId="{7D95B511-A431-47C1-A7C4-70CC04143843}" sibTransId="{14057CAA-9643-416C-A5F9-AFFD532FE73A}"/>
    <dgm:cxn modelId="{9F69C1EF-3BAF-46CA-917E-07A27C11CA07}" type="presOf" srcId="{CAB0846F-4B80-4D1E-9F78-B364237637D8}" destId="{848273B1-70D2-4F27-84A1-C10DC41AFA18}" srcOrd="0" destOrd="2" presId="urn:microsoft.com/office/officeart/2005/8/layout/hList1"/>
    <dgm:cxn modelId="{D7CA24F3-D232-47F6-BC32-25CB0F9F97F3}" type="presOf" srcId="{D6BA2E95-297D-49A8-A857-9401975F2C0F}" destId="{45B4ED59-498D-4F0A-A030-2B04DE2CADC7}" srcOrd="0" destOrd="6" presId="urn:microsoft.com/office/officeart/2005/8/layout/hList1"/>
    <dgm:cxn modelId="{5FF2CA39-52A0-4850-8A74-79842280EB2F}" type="presOf" srcId="{637F146B-53C1-4BC7-A0AC-6FE14B2664EA}" destId="{848273B1-70D2-4F27-84A1-C10DC41AFA18}" srcOrd="0" destOrd="6" presId="urn:microsoft.com/office/officeart/2005/8/layout/hList1"/>
    <dgm:cxn modelId="{003999F1-3B9F-4B71-A3AA-FD36160C4B1D}" type="presOf" srcId="{B8100B88-894C-49F8-BB44-D51D95FCCBAC}" destId="{848273B1-70D2-4F27-84A1-C10DC41AFA18}" srcOrd="0" destOrd="5" presId="urn:microsoft.com/office/officeart/2005/8/layout/hList1"/>
    <dgm:cxn modelId="{054BCD90-698B-4072-80B8-103CAFD5B7F4}" type="presOf" srcId="{835907AD-179E-4998-ACD2-4D5602A49AD4}" destId="{45B4ED59-498D-4F0A-A030-2B04DE2CADC7}" srcOrd="0" destOrd="5" presId="urn:microsoft.com/office/officeart/2005/8/layout/hList1"/>
    <dgm:cxn modelId="{210AE16D-5557-4F1B-81A5-AA4A9F4462B9}" srcId="{7A419B67-988F-4BCB-8902-37D7E352E923}" destId="{637F146B-53C1-4BC7-A0AC-6FE14B2664EA}" srcOrd="6" destOrd="0" parTransId="{52362C78-42EF-457E-B91F-59B159ACCA47}" sibTransId="{EC9B7A1B-835C-4ACF-AF68-56F05EB459E4}"/>
    <dgm:cxn modelId="{C6A6CD4E-BBE8-4E09-8A4E-E12A5057C056}" srcId="{7A419B67-988F-4BCB-8902-37D7E352E923}" destId="{B67EA9FA-05B3-4A90-9201-0387433FF725}" srcOrd="4" destOrd="0" parTransId="{8EE41C57-281E-48E8-81FD-DCF843400FB5}" sibTransId="{053A4C43-AB08-4869-8DD4-D637A6FA5F52}"/>
    <dgm:cxn modelId="{3AA8B4EA-CBD4-453C-AA86-959B37697DA8}" srcId="{8063FE0A-4886-4029-8356-60C8F1CE7B44}" destId="{D6BA2E95-297D-49A8-A857-9401975F2C0F}" srcOrd="6" destOrd="0" parTransId="{CDB8B38F-C90E-4925-A3E2-85EAC33F6C46}" sibTransId="{7BC101F8-9D4A-4909-8955-28F74C1990F7}"/>
    <dgm:cxn modelId="{219ECE7F-29E3-4B30-A262-F1D91E185034}" type="presOf" srcId="{4A7B6876-3E9C-430C-AA97-520A7F7BD9B4}" destId="{45B4ED59-498D-4F0A-A030-2B04DE2CADC7}" srcOrd="0" destOrd="7" presId="urn:microsoft.com/office/officeart/2005/8/layout/hList1"/>
    <dgm:cxn modelId="{44BBF8CD-B676-4DF4-BA33-77BF1BC0DAE4}" type="presOf" srcId="{7A419B67-988F-4BCB-8902-37D7E352E923}" destId="{CFD96D38-AE2A-4C6B-AF25-588F067D5725}" srcOrd="0" destOrd="0" presId="urn:microsoft.com/office/officeart/2005/8/layout/hList1"/>
    <dgm:cxn modelId="{BF26692F-3AC3-471D-80AC-9E9F02BF7B05}" type="presParOf" srcId="{B8047809-6D69-441F-B37D-9B6FD00F86DA}" destId="{13570C0B-AAB2-419B-A36E-57E1A9818437}" srcOrd="0" destOrd="0" presId="urn:microsoft.com/office/officeart/2005/8/layout/hList1"/>
    <dgm:cxn modelId="{7E9B9DC2-2416-4FE1-B16E-AB9FDC47821B}" type="presParOf" srcId="{13570C0B-AAB2-419B-A36E-57E1A9818437}" destId="{CFD96D38-AE2A-4C6B-AF25-588F067D5725}" srcOrd="0" destOrd="0" presId="urn:microsoft.com/office/officeart/2005/8/layout/hList1"/>
    <dgm:cxn modelId="{16FA4855-783C-44D2-8DB3-A9D3B3580579}" type="presParOf" srcId="{13570C0B-AAB2-419B-A36E-57E1A9818437}" destId="{848273B1-70D2-4F27-84A1-C10DC41AFA18}" srcOrd="1" destOrd="0" presId="urn:microsoft.com/office/officeart/2005/8/layout/hList1"/>
    <dgm:cxn modelId="{5AFD9D51-50CB-4393-A00E-29CDB242D561}" type="presParOf" srcId="{B8047809-6D69-441F-B37D-9B6FD00F86DA}" destId="{32955643-AD5A-414C-AE4A-FE237E808360}" srcOrd="1" destOrd="0" presId="urn:microsoft.com/office/officeart/2005/8/layout/hList1"/>
    <dgm:cxn modelId="{2202C5F5-ACEE-407E-9236-0CA2AF7F86D6}" type="presParOf" srcId="{B8047809-6D69-441F-B37D-9B6FD00F86DA}" destId="{41F548A7-D8CA-45D3-9CCE-E90FB43B2421}" srcOrd="2" destOrd="0" presId="urn:microsoft.com/office/officeart/2005/8/layout/hList1"/>
    <dgm:cxn modelId="{7052F1AF-4DB3-4138-9F21-3A55FDD8CE45}" type="presParOf" srcId="{41F548A7-D8CA-45D3-9CCE-E90FB43B2421}" destId="{56E145C7-BBDC-4C96-AFFF-5A41E20EEDE7}" srcOrd="0" destOrd="0" presId="urn:microsoft.com/office/officeart/2005/8/layout/hList1"/>
    <dgm:cxn modelId="{9654842D-9174-4F56-923D-EAD5129CEE5C}" type="presParOf" srcId="{41F548A7-D8CA-45D3-9CCE-E90FB43B2421}" destId="{45B4ED59-498D-4F0A-A030-2B04DE2CAD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97524-E3B0-40B8-BDB8-EF2D9240B473}">
      <dsp:nvSpPr>
        <dsp:cNvPr id="0" name=""/>
        <dsp:cNvSpPr/>
      </dsp:nvSpPr>
      <dsp:spPr>
        <a:xfrm>
          <a:off x="4612622" y="2099499"/>
          <a:ext cx="2084126" cy="1860945"/>
        </a:xfrm>
        <a:prstGeom prst="ellips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</a:rPr>
            <a:t>Основные направления расходов:</a:t>
          </a:r>
          <a:endParaRPr lang="ru-RU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17835" y="2372028"/>
        <a:ext cx="1473700" cy="1315887"/>
      </dsp:txXfrm>
    </dsp:sp>
    <dsp:sp modelId="{F17574F7-448B-456E-A9ED-0E0D5337C212}">
      <dsp:nvSpPr>
        <dsp:cNvPr id="0" name=""/>
        <dsp:cNvSpPr/>
      </dsp:nvSpPr>
      <dsp:spPr>
        <a:xfrm rot="14287569">
          <a:off x="4985189" y="1827596"/>
          <a:ext cx="166450" cy="519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5023341" y="1952611"/>
        <a:ext cx="116515" cy="311438"/>
      </dsp:txXfrm>
    </dsp:sp>
    <dsp:sp modelId="{BCDE74A9-9DE4-438C-AA4A-D1E43C96ABE6}">
      <dsp:nvSpPr>
        <dsp:cNvPr id="0" name=""/>
        <dsp:cNvSpPr/>
      </dsp:nvSpPr>
      <dsp:spPr>
        <a:xfrm>
          <a:off x="2520277" y="52463"/>
          <a:ext cx="3774468" cy="1943598"/>
        </a:xfrm>
        <a:prstGeom prst="ellipse">
          <a:avLst/>
        </a:prstGeom>
        <a:gradFill rotWithShape="0">
          <a:gsLst>
            <a:gs pos="0">
              <a:srgbClr val="5E9EFF"/>
            </a:gs>
            <a:gs pos="19000">
              <a:srgbClr val="85C2FF"/>
            </a:gs>
            <a:gs pos="51000">
              <a:srgbClr val="C4D6EB"/>
            </a:gs>
            <a:gs pos="100000">
              <a:srgbClr val="FFEBFA"/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деятельности муниципального казённого учреждения «Центр материально -технического обеспечения органов местного самоуправления» Тевризского муниципального района Омской области</a:t>
          </a:r>
          <a:endParaRPr lang="ru-RU" sz="1400" b="1" i="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073035" y="337096"/>
        <a:ext cx="2668952" cy="1374332"/>
      </dsp:txXfrm>
    </dsp:sp>
    <dsp:sp modelId="{E9C395F9-E95F-440F-8733-58947021F7A6}">
      <dsp:nvSpPr>
        <dsp:cNvPr id="0" name=""/>
        <dsp:cNvSpPr/>
      </dsp:nvSpPr>
      <dsp:spPr>
        <a:xfrm rot="1614005">
          <a:off x="6646732" y="3342766"/>
          <a:ext cx="272130" cy="519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651149" y="3428110"/>
        <a:ext cx="190491" cy="311438"/>
      </dsp:txXfrm>
    </dsp:sp>
    <dsp:sp modelId="{C2FBB486-07BF-469F-9CCF-05047C4DAA8F}">
      <dsp:nvSpPr>
        <dsp:cNvPr id="0" name=""/>
        <dsp:cNvSpPr/>
      </dsp:nvSpPr>
      <dsp:spPr>
        <a:xfrm>
          <a:off x="6768748" y="3384373"/>
          <a:ext cx="2497163" cy="1688479"/>
        </a:xfrm>
        <a:prstGeom prst="ellipse">
          <a:avLst/>
        </a:prstGeom>
        <a:gradFill rotWithShape="0">
          <a:gsLst>
            <a:gs pos="0">
              <a:srgbClr val="5E9EFF"/>
            </a:gs>
            <a:gs pos="19000">
              <a:srgbClr val="85C2FF"/>
            </a:gs>
            <a:gs pos="51000">
              <a:srgbClr val="C4D6EB"/>
            </a:gs>
            <a:gs pos="100000">
              <a:srgbClr val="FFEBFA"/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осуществление государственного полномочия по созданию административной комиссии и обеспечение её деятельности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134449" y="3631645"/>
        <a:ext cx="1765761" cy="1193935"/>
      </dsp:txXfrm>
    </dsp:sp>
    <dsp:sp modelId="{5DFAFCD6-2586-4CC3-8C51-4ABEB24DEF14}">
      <dsp:nvSpPr>
        <dsp:cNvPr id="0" name=""/>
        <dsp:cNvSpPr/>
      </dsp:nvSpPr>
      <dsp:spPr>
        <a:xfrm rot="7260877">
          <a:off x="5020593" y="3704251"/>
          <a:ext cx="145355" cy="519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5053630" y="3789377"/>
        <a:ext cx="101749" cy="311438"/>
      </dsp:txXfrm>
    </dsp:sp>
    <dsp:sp modelId="{CB3EFE84-8A99-4B07-94DD-2E1B5DC99A91}">
      <dsp:nvSpPr>
        <dsp:cNvPr id="0" name=""/>
        <dsp:cNvSpPr/>
      </dsp:nvSpPr>
      <dsp:spPr>
        <a:xfrm>
          <a:off x="3024342" y="4016910"/>
          <a:ext cx="2916336" cy="1925522"/>
        </a:xfrm>
        <a:prstGeom prst="ellipse">
          <a:avLst/>
        </a:prstGeom>
        <a:gradFill rotWithShape="0">
          <a:gsLst>
            <a:gs pos="0">
              <a:srgbClr val="5E9EFF"/>
            </a:gs>
            <a:gs pos="19000">
              <a:srgbClr val="85C2FF"/>
            </a:gs>
            <a:gs pos="51000">
              <a:srgbClr val="C4D6EB"/>
            </a:gs>
            <a:gs pos="100000">
              <a:srgbClr val="FFEBFA"/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исполнение судебных актов, предусматривающих взыскание с Администрации Тевризского муниципального района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451430" y="4298896"/>
        <a:ext cx="2062160" cy="1361550"/>
      </dsp:txXfrm>
    </dsp:sp>
    <dsp:sp modelId="{D0F33805-7B5D-48DA-8AD4-4CE759BC2228}">
      <dsp:nvSpPr>
        <dsp:cNvPr id="0" name=""/>
        <dsp:cNvSpPr/>
      </dsp:nvSpPr>
      <dsp:spPr>
        <a:xfrm rot="10811360">
          <a:off x="4043243" y="2765780"/>
          <a:ext cx="402367" cy="5190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4163953" y="2869791"/>
        <a:ext cx="281657" cy="311438"/>
      </dsp:txXfrm>
    </dsp:sp>
    <dsp:sp modelId="{AFFFCB67-0262-46C1-9F72-2443DBC73E7F}">
      <dsp:nvSpPr>
        <dsp:cNvPr id="0" name=""/>
        <dsp:cNvSpPr/>
      </dsp:nvSpPr>
      <dsp:spPr>
        <a:xfrm>
          <a:off x="1008115" y="1888678"/>
          <a:ext cx="2845347" cy="2261279"/>
        </a:xfrm>
        <a:prstGeom prst="ellipse">
          <a:avLst/>
        </a:prstGeom>
        <a:gradFill rotWithShape="0">
          <a:gsLst>
            <a:gs pos="0">
              <a:srgbClr val="5E9EFF"/>
            </a:gs>
            <a:gs pos="19000">
              <a:srgbClr val="85C2FF"/>
            </a:gs>
            <a:gs pos="51000">
              <a:srgbClr val="C4D6EB"/>
            </a:gs>
            <a:gs pos="100000">
              <a:srgbClr val="FFEBFA"/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оплата информационных услуг, услуг связи, содержание и обслуживание имущества, находящегося в собственности Администрации Тевризского муниципального района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424806" y="2219835"/>
        <a:ext cx="2011965" cy="1598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96D38-AE2A-4C6B-AF25-588F067D5725}">
      <dsp:nvSpPr>
        <dsp:cNvPr id="0" name=""/>
        <dsp:cNvSpPr/>
      </dsp:nvSpPr>
      <dsp:spPr>
        <a:xfrm>
          <a:off x="18" y="3381"/>
          <a:ext cx="1798012" cy="7192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</a:t>
          </a:r>
          <a:r>
            <a:rPr lang="ru-RU" sz="1600" kern="1200" dirty="0" smtClean="0"/>
            <a:t>Праздник</a:t>
          </a:r>
          <a:r>
            <a:rPr lang="ru-RU" sz="1400" kern="1200" dirty="0" smtClean="0"/>
            <a:t> Севера»</a:t>
          </a:r>
          <a:endParaRPr lang="ru-RU" sz="1400" kern="1200" dirty="0"/>
        </a:p>
      </dsp:txBody>
      <dsp:txXfrm>
        <a:off x="18" y="3381"/>
        <a:ext cx="1798012" cy="719205"/>
      </dsp:txXfrm>
    </dsp:sp>
    <dsp:sp modelId="{848273B1-70D2-4F27-84A1-C10DC41AFA18}">
      <dsp:nvSpPr>
        <dsp:cNvPr id="0" name=""/>
        <dsp:cNvSpPr/>
      </dsp:nvSpPr>
      <dsp:spPr>
        <a:xfrm>
          <a:off x="18" y="722587"/>
          <a:ext cx="1798012" cy="199012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2017 г. – 16 место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2018 г. – 24 место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2019 г. – 30 место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г. – 9 место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2021 г. – 28 место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2022 г. – 20 место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2023 г. – 26 место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/>
            <a:t>2024 г. – 26 место</a:t>
          </a:r>
          <a:endParaRPr lang="ru-RU" sz="1400" b="1" i="0" kern="1200" dirty="0"/>
        </a:p>
      </dsp:txBody>
      <dsp:txXfrm>
        <a:off x="18" y="722587"/>
        <a:ext cx="1798012" cy="1990125"/>
      </dsp:txXfrm>
    </dsp:sp>
    <dsp:sp modelId="{56E145C7-BBDC-4C96-AFFF-5A41E20EEDE7}">
      <dsp:nvSpPr>
        <dsp:cNvPr id="0" name=""/>
        <dsp:cNvSpPr/>
      </dsp:nvSpPr>
      <dsp:spPr>
        <a:xfrm>
          <a:off x="2049753" y="3381"/>
          <a:ext cx="1798012" cy="719205"/>
        </a:xfrm>
        <a:prstGeom prst="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«Королева спорта»</a:t>
          </a:r>
          <a:endParaRPr lang="ru-RU" sz="1600" kern="1200" dirty="0"/>
        </a:p>
      </dsp:txBody>
      <dsp:txXfrm>
        <a:off x="2049753" y="3381"/>
        <a:ext cx="1798012" cy="719205"/>
      </dsp:txXfrm>
    </dsp:sp>
    <dsp:sp modelId="{45B4ED59-498D-4F0A-A030-2B04DE2CADC7}">
      <dsp:nvSpPr>
        <dsp:cNvPr id="0" name=""/>
        <dsp:cNvSpPr/>
      </dsp:nvSpPr>
      <dsp:spPr>
        <a:xfrm>
          <a:off x="2049753" y="722587"/>
          <a:ext cx="1798012" cy="1990125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2017 г. – 26 место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2018 г. – 24 место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2019 г. – 24 место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2020 г. – не было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2021 г. – 19 место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2022 г. – 23 место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2023 г. – 27 место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2024 г. – 25 место</a:t>
          </a:r>
          <a:endParaRPr lang="ru-RU" sz="1400" b="1" kern="1200" dirty="0"/>
        </a:p>
      </dsp:txBody>
      <dsp:txXfrm>
        <a:off x="2049753" y="722587"/>
        <a:ext cx="1798012" cy="1990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0.36902</cdr:x>
      <cdr:y>0.10596</cdr:y>
    </cdr:from>
    <cdr:to>
      <cdr:x>0.62715</cdr:x>
      <cdr:y>0.27008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 rot="21327933">
          <a:off x="2603775" y="267045"/>
          <a:ext cx="1821361" cy="413634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0000"/>
        </a:solidFill>
        <a:ln xmlns:a="http://schemas.openxmlformats.org/drawingml/2006/main" cmpd="sng">
          <a:solidFill>
            <a:srgbClr val="FF0000"/>
          </a:solidFill>
          <a:prstDash val="soli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0.41813</cdr:x>
      <cdr:y>0</cdr:y>
    </cdr:from>
    <cdr:to>
      <cdr:x>0.561</cdr:x>
      <cdr:y>0.1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950315" y="0"/>
          <a:ext cx="1008112" cy="2520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softEdge rad="63500"/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i="1" dirty="0" smtClean="0">
              <a:solidFill>
                <a:srgbClr val="C00000"/>
              </a:solidFill>
            </a:rPr>
            <a:t>  </a:t>
          </a:r>
          <a:r>
            <a:rPr lang="ru-RU" sz="1400" b="1" i="1" dirty="0" smtClean="0">
              <a:solidFill>
                <a:srgbClr val="C00000"/>
              </a:solidFill>
            </a:rPr>
            <a:t>+257,6</a:t>
          </a:r>
          <a:endParaRPr lang="ru-RU" sz="1400" b="1" i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0.37951</cdr:x>
      <cdr:y>0.10365</cdr:y>
    </cdr:from>
    <cdr:to>
      <cdr:x>0.63764</cdr:x>
      <cdr:y>0.26778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 rot="21327933">
          <a:off x="2677796" y="261235"/>
          <a:ext cx="1821361" cy="413634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0000"/>
        </a:solidFill>
        <a:ln xmlns:a="http://schemas.openxmlformats.org/drawingml/2006/main" cmpd="sng">
          <a:solidFill>
            <a:srgbClr val="FF0000"/>
          </a:solidFill>
          <a:prstDash val="soli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0.42862</cdr:x>
      <cdr:y>0</cdr:y>
    </cdr:from>
    <cdr:to>
      <cdr:x>0.57149</cdr:x>
      <cdr:y>0.08571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024336" y="0"/>
          <a:ext cx="1008112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softEdge rad="63500"/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</a:rPr>
            <a:t>  </a:t>
          </a:r>
          <a:r>
            <a:rPr lang="ru-RU" sz="1400" b="1" dirty="0" smtClean="0">
              <a:solidFill>
                <a:srgbClr val="C00000"/>
              </a:solidFill>
            </a:rPr>
            <a:t>+</a:t>
          </a:r>
          <a:r>
            <a:rPr lang="ru-RU" sz="1400" b="1" i="1" dirty="0" smtClean="0">
              <a:solidFill>
                <a:srgbClr val="C00000"/>
              </a:solidFill>
            </a:rPr>
            <a:t>240,2</a:t>
          </a:r>
          <a:endParaRPr lang="ru-RU" sz="1400" b="1" i="1" dirty="0">
            <a:solidFill>
              <a:srgbClr val="C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0.31902</cdr:x>
      <cdr:y>0.22916</cdr:y>
    </cdr:from>
    <cdr:to>
      <cdr:x>0.58896</cdr:x>
      <cdr:y>0.4116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872208" y="1085360"/>
          <a:ext cx="1584184" cy="86407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>
          <a:softEdge rad="63500"/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n>
                <a:noFill/>
              </a:ln>
              <a:solidFill>
                <a:srgbClr val="002060"/>
              </a:solidFill>
            </a:rPr>
            <a:t>142,9</a:t>
          </a:r>
        </a:p>
        <a:p xmlns:a="http://schemas.openxmlformats.org/drawingml/2006/main">
          <a:r>
            <a:rPr lang="ru-RU" sz="1400" b="1" dirty="0" smtClean="0">
              <a:solidFill>
                <a:srgbClr val="002060"/>
              </a:solidFill>
            </a:rPr>
            <a:t>млн.рублей</a:t>
          </a:r>
          <a:endParaRPr lang="ru-RU" sz="1400" b="1" dirty="0">
            <a:ln>
              <a:noFill/>
            </a:ln>
            <a:solidFill>
              <a:srgbClr val="00206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0.4455</cdr:x>
      <cdr:y>0.07682</cdr:y>
    </cdr:from>
    <cdr:to>
      <cdr:x>0.61935</cdr:x>
      <cdr:y>0.19444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371060" y="398278"/>
          <a:ext cx="1315532" cy="60983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A371A7"/>
        </a:solidFill>
        <a:ln xmlns:a="http://schemas.openxmlformats.org/drawingml/2006/main">
          <a:solidFill>
            <a:srgbClr val="A371A7"/>
          </a:solidFill>
        </a:ln>
        <a:effectLst xmlns:a="http://schemas.openxmlformats.org/drawingml/2006/main">
          <a:outerShdw blurRad="50800" dist="38100" dir="18900000" algn="b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800" i="1" dirty="0" smtClean="0">
              <a:solidFill>
                <a:srgbClr val="002060"/>
              </a:solidFill>
            </a:rPr>
            <a:t>2023</a:t>
          </a:r>
          <a:endParaRPr lang="ru-RU" sz="2800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0.73795</cdr:x>
      <cdr:y>0.07682</cdr:y>
    </cdr:from>
    <cdr:to>
      <cdr:x>0.91435</cdr:x>
      <cdr:y>0.19444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5584002" y="398278"/>
          <a:ext cx="1334837" cy="60983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solidFill>
            <a:schemeClr val="accent6">
              <a:lumMod val="40000"/>
              <a:lumOff val="60000"/>
            </a:schemeClr>
          </a:solidFill>
        </a:ln>
        <a:effectLst xmlns:a="http://schemas.openxmlformats.org/drawingml/2006/main">
          <a:outerShdw blurRad="50800" dist="38100" dir="18900000" algn="b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800" i="1" dirty="0" smtClean="0">
              <a:solidFill>
                <a:srgbClr val="002060"/>
              </a:solidFill>
            </a:rPr>
            <a:t>2024</a:t>
          </a:r>
          <a:endParaRPr lang="ru-RU" sz="2800" i="1" dirty="0">
            <a:solidFill>
              <a:srgbClr val="00206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0.3441</cdr:x>
      <cdr:y>0.44539</cdr:y>
    </cdr:from>
    <cdr:to>
      <cdr:x>0.47159</cdr:x>
      <cdr:y>0.53796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456384" y="2522422"/>
          <a:ext cx="1280587" cy="52426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  <a:softEdge rad="63500"/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i="1" dirty="0" smtClean="0">
              <a:solidFill>
                <a:srgbClr val="002060"/>
              </a:solidFill>
            </a:rPr>
            <a:t>8 132,7</a:t>
          </a:r>
          <a:endParaRPr lang="ru-RU" sz="1600" b="1" i="1" dirty="0">
            <a:solidFill>
              <a:srgbClr val="00206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0.25364</cdr:x>
      <cdr:y>0.18676</cdr:y>
    </cdr:from>
    <cdr:to>
      <cdr:x>0.35759</cdr:x>
      <cdr:y>0.25763</cdr:y>
    </cdr:to>
    <cdr:sp macro="" textlink="">
      <cdr:nvSpPr>
        <cdr:cNvPr id="2" name="TextBox 1"/>
        <cdr:cNvSpPr txBox="1"/>
      </cdr:nvSpPr>
      <cdr:spPr>
        <a:xfrm xmlns:a="http://schemas.openxmlformats.org/drawingml/2006/main" rot="19600221">
          <a:off x="1881174" y="694202"/>
          <a:ext cx="770979" cy="263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+ 426,1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0.62571</cdr:x>
      <cdr:y>0.13279</cdr:y>
    </cdr:from>
    <cdr:to>
      <cdr:x>0.73204</cdr:x>
      <cdr:y>0.22138</cdr:y>
    </cdr:to>
    <cdr:sp macro="" textlink="">
      <cdr:nvSpPr>
        <cdr:cNvPr id="4" name="TextBox 3"/>
        <cdr:cNvSpPr txBox="1"/>
      </cdr:nvSpPr>
      <cdr:spPr>
        <a:xfrm xmlns:a="http://schemas.openxmlformats.org/drawingml/2006/main" rot="1559993">
          <a:off x="4640781" y="493594"/>
          <a:ext cx="788652" cy="329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+ 219,7</a:t>
          </a:r>
          <a:endParaRPr lang="ru-RU" sz="1400" b="1" dirty="0">
            <a:solidFill>
              <a:srgbClr val="FF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0.21066</cdr:x>
      <cdr:y>0.25767</cdr:y>
    </cdr:from>
    <cdr:to>
      <cdr:x>0.38919</cdr:x>
      <cdr:y>0.41227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614236" y="1440160"/>
          <a:ext cx="1368120" cy="86409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solidFill>
            <a:schemeClr val="bg2"/>
          </a:solidFill>
        </a:ln>
        <a:effectLst xmlns:a="http://schemas.openxmlformats.org/drawingml/2006/main">
          <a:innerShdw blurRad="114300">
            <a:prstClr val="black"/>
          </a:inn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ysClr val="windowText" lastClr="000000"/>
              </a:solidFill>
            </a:rPr>
            <a:t>1 008,9</a:t>
          </a:r>
          <a:endParaRPr lang="ru-RU" sz="20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0.30333</cdr:x>
      <cdr:y>0.08764</cdr:y>
    </cdr:from>
    <cdr:to>
      <cdr:x>0.70785</cdr:x>
      <cdr:y>0.21285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15758" y="504039"/>
          <a:ext cx="3888426" cy="7200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spcFirstLastPara="1" numCol="1">
          <a:prstTxWarp prst="textArchUp">
            <a:avLst/>
          </a:prstTxWarp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cap="none" spc="0" dirty="0" smtClean="0">
              <a:ln w="1905"/>
              <a:solidFill>
                <a:srgbClr val="37BAC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Социально-культурная сфера 7</a:t>
          </a:r>
          <a:r>
            <a:rPr lang="ru-RU" sz="2000" b="1" dirty="0" smtClean="0">
              <a:ln w="1905"/>
              <a:solidFill>
                <a:srgbClr val="37BAC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8</a:t>
          </a:r>
          <a:r>
            <a:rPr lang="ru-RU" sz="2000" b="1" cap="none" spc="0" dirty="0" smtClean="0">
              <a:ln w="1905"/>
              <a:solidFill>
                <a:srgbClr val="37BAC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%</a:t>
          </a:r>
          <a:endParaRPr lang="ru-RU" sz="2000" b="1" cap="none" spc="0" dirty="0">
            <a:ln w="1905"/>
            <a:solidFill>
              <a:srgbClr val="37BAC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0.42319</cdr:x>
      <cdr:y>0.32553</cdr:y>
    </cdr:from>
    <cdr:to>
      <cdr:x>0.59548</cdr:x>
      <cdr:y>0.43821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4067880" y="1872208"/>
          <a:ext cx="1656184" cy="648072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>
            <a:alpha val="86000"/>
          </a:sysClr>
        </a:solidFill>
        <a:ln xmlns:a="http://schemas.openxmlformats.org/drawingml/2006/main" w="12700" cap="flat" cmpd="sng" algn="ctr">
          <a:solidFill>
            <a:sysClr val="window" lastClr="FFFFFF"/>
          </a:solidFill>
          <a:prstDash val="solid"/>
          <a:miter lim="800000"/>
        </a:ln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  <a:softEdge rad="63500"/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i="1" dirty="0" smtClean="0">
              <a:solidFill>
                <a:srgbClr val="4472C4">
                  <a:lumMod val="50000"/>
                </a:srgbClr>
              </a:solidFill>
            </a:rPr>
            <a:t>1 008,9</a:t>
          </a:r>
        </a:p>
        <a:p xmlns:a="http://schemas.openxmlformats.org/drawingml/2006/main">
          <a:pPr algn="ctr"/>
          <a:r>
            <a:rPr lang="ru-RU" sz="1400" b="1" i="1" dirty="0" err="1" smtClean="0">
              <a:solidFill>
                <a:srgbClr val="4472C4">
                  <a:lumMod val="50000"/>
                </a:srgbClr>
              </a:solidFill>
            </a:rPr>
            <a:t>млн.рублей</a:t>
          </a:r>
          <a:endParaRPr lang="ru-RU" sz="1400" b="1" i="1" dirty="0">
            <a:solidFill>
              <a:srgbClr val="4472C4">
                <a:lumMod val="50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</cdr:x>
      <cdr:y>0.17393</cdr:y>
    </cdr:from>
    <cdr:to>
      <cdr:x>0.39703</cdr:x>
      <cdr:y>0.28662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1000339"/>
          <a:ext cx="381642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44958-CDF9-4F0D-A7D9-E59788E1F64B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409B3-60AD-4CC9-A770-D5F2953F3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979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77109-4F93-4CFF-8395-676D041FF4D3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0676B-1F18-4BCE-8EC4-3CAF62DD84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0676B-1F18-4BCE-8EC4-3CAF62DD84E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4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6011-0A53-4924-987C-14BD4D0A5FC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73D-B9E2-409A-8BF1-1709C6886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6011-0A53-4924-987C-14BD4D0A5FC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73D-B9E2-409A-8BF1-1709C6886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6011-0A53-4924-987C-14BD4D0A5FC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73D-B9E2-409A-8BF1-1709C6886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6011-0A53-4924-987C-14BD4D0A5FC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73D-B9E2-409A-8BF1-1709C6886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6011-0A53-4924-987C-14BD4D0A5FC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73D-B9E2-409A-8BF1-1709C6886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6011-0A53-4924-987C-14BD4D0A5FC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73D-B9E2-409A-8BF1-1709C6886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6011-0A53-4924-987C-14BD4D0A5FC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73D-B9E2-409A-8BF1-1709C6886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6011-0A53-4924-987C-14BD4D0A5FC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73D-B9E2-409A-8BF1-1709C6886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6011-0A53-4924-987C-14BD4D0A5FC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73D-B9E2-409A-8BF1-1709C6886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6011-0A53-4924-987C-14BD4D0A5FC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73D-B9E2-409A-8BF1-1709C6886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6011-0A53-4924-987C-14BD4D0A5FC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B73D-B9E2-409A-8BF1-1709C6886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9B73D-B9E2-409A-8BF1-1709C68860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A6011-0A53-4924-987C-14BD4D0A5FCE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465729"/>
            <a:ext cx="7886700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804" y="291547"/>
            <a:ext cx="790354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4" b="28664"/>
          <a:stretch/>
        </p:blipFill>
        <p:spPr>
          <a:xfrm>
            <a:off x="0" y="5280991"/>
            <a:ext cx="9144000" cy="157700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16200000">
            <a:off x="3783495" y="1497496"/>
            <a:ext cx="1577009" cy="9144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image" Target="../media/image17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chart" Target="../charts/chart25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4.jpeg"/><Relationship Id="rId4" Type="http://schemas.openxmlformats.org/officeDocument/2006/relationships/chart" Target="../charts/chart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31.jpeg"/><Relationship Id="rId12" Type="http://schemas.openxmlformats.org/officeDocument/2006/relationships/image" Target="../media/image3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33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chart" Target="../charts/chart29.xml"/><Relationship Id="rId7" Type="http://schemas.openxmlformats.org/officeDocument/2006/relationships/image" Target="../media/image37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6" b="98151" l="4222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98" y="0"/>
            <a:ext cx="4752528" cy="6853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dmi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2194" y="4982558"/>
            <a:ext cx="2427836" cy="1819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0330" y="1772816"/>
            <a:ext cx="8993670" cy="28623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rgbClr val="1910CE"/>
              </a:contourClr>
            </a:sp3d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9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Отчёт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9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 исполнении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9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9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Тевризского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9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9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Омской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9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области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9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 2024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330" y="5229200"/>
            <a:ext cx="6348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9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Докладчик: Председатель КФК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bg1">
                      <a:alpha val="98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Лапунова Татьяна Павловна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bg1">
                    <a:alpha val="98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" y="0"/>
            <a:ext cx="1307989" cy="1545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5784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259632" y="166035"/>
            <a:ext cx="7638330" cy="88235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БЕЗВОЗМЕЗДНЫХ ПОСТУПЛЕНИЙ В РАЙОННЫЙ БЮДЖЕТ </a:t>
            </a: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(млн. 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13783337"/>
              </p:ext>
            </p:extLst>
          </p:nvPr>
        </p:nvGraphicFramePr>
        <p:xfrm>
          <a:off x="-540568" y="692696"/>
          <a:ext cx="7416824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Штриховая стрелка вправо 9"/>
          <p:cNvSpPr/>
          <p:nvPr/>
        </p:nvSpPr>
        <p:spPr>
          <a:xfrm rot="19696980">
            <a:off x="1139593" y="1580562"/>
            <a:ext cx="1531827" cy="252428"/>
          </a:xfrm>
          <a:prstGeom prst="striped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434120618"/>
              </p:ext>
            </p:extLst>
          </p:nvPr>
        </p:nvGraphicFramePr>
        <p:xfrm>
          <a:off x="2627784" y="3284984"/>
          <a:ext cx="8424936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Овал 7"/>
          <p:cNvSpPr/>
          <p:nvPr/>
        </p:nvSpPr>
        <p:spPr>
          <a:xfrm>
            <a:off x="6228184" y="4653136"/>
            <a:ext cx="1152128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858,1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12332860">
            <a:off x="3925338" y="1447392"/>
            <a:ext cx="862504" cy="202075"/>
          </a:xfrm>
          <a:prstGeom prst="striped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93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  <p:bldP spid="10" grpId="0" animBg="1"/>
      <p:bldGraphic spid="11" grpId="0">
        <p:bldAsOne/>
      </p:bldGraphic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31056404"/>
              </p:ext>
            </p:extLst>
          </p:nvPr>
        </p:nvGraphicFramePr>
        <p:xfrm>
          <a:off x="251520" y="1340768"/>
          <a:ext cx="8630206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166035"/>
            <a:ext cx="7638330" cy="88235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РАЙОННОГО БЮДЖЕТА </a:t>
            </a:r>
            <a:b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Выгнутая вверх стрелка 6"/>
          <p:cNvSpPr/>
          <p:nvPr/>
        </p:nvSpPr>
        <p:spPr>
          <a:xfrm rot="4021176">
            <a:off x="6481681" y="3100115"/>
            <a:ext cx="3381523" cy="809909"/>
          </a:xfrm>
          <a:prstGeom prst="curvedDownArrow">
            <a:avLst/>
          </a:prstGeom>
          <a:solidFill>
            <a:srgbClr val="FF0000"/>
          </a:solidFill>
          <a:ln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92860" y="2285752"/>
            <a:ext cx="1251140" cy="3706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  +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257,6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11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12516093"/>
              </p:ext>
            </p:extLst>
          </p:nvPr>
        </p:nvGraphicFramePr>
        <p:xfrm>
          <a:off x="5436" y="1268760"/>
          <a:ext cx="7662907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355977" y="1109057"/>
            <a:ext cx="4735150" cy="5632311"/>
          </a:xfrm>
          <a:prstGeom prst="roundRect">
            <a:avLst/>
          </a:prstGeom>
          <a:solidFill>
            <a:schemeClr val="lt2">
              <a:alpha val="35000"/>
            </a:schemeClr>
          </a:solidFill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432" y="136931"/>
            <a:ext cx="7762056" cy="94056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РАЙОННОГО БЮДЖЕТА </a:t>
            </a:r>
            <a:b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0337" y="1109057"/>
            <a:ext cx="4320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i="1" dirty="0" smtClean="0">
                <a:solidFill>
                  <a:srgbClr val="002060"/>
                </a:solidFill>
              </a:rPr>
              <a:t>Из общей суммы расходов </a:t>
            </a:r>
            <a:r>
              <a:rPr lang="ru-RU" b="1" i="1" dirty="0" smtClean="0">
                <a:solidFill>
                  <a:srgbClr val="002060"/>
                </a:solidFill>
              </a:rPr>
              <a:t>99,1 % </a:t>
            </a:r>
            <a:r>
              <a:rPr lang="ru-RU" i="1" dirty="0" smtClean="0">
                <a:solidFill>
                  <a:srgbClr val="002060"/>
                </a:solidFill>
              </a:rPr>
              <a:t>или </a:t>
            </a:r>
            <a:r>
              <a:rPr lang="ru-RU" b="1" i="1" dirty="0" smtClean="0">
                <a:solidFill>
                  <a:srgbClr val="002060"/>
                </a:solidFill>
              </a:rPr>
              <a:t>999,5</a:t>
            </a:r>
            <a:r>
              <a:rPr lang="ru-RU" i="1" dirty="0" smtClean="0">
                <a:solidFill>
                  <a:srgbClr val="002060"/>
                </a:solidFill>
              </a:rPr>
              <a:t> млн. рублей – это </a:t>
            </a:r>
            <a:r>
              <a:rPr lang="ru-RU" i="1" dirty="0">
                <a:solidFill>
                  <a:srgbClr val="002060"/>
                </a:solidFill>
              </a:rPr>
              <a:t>расходы, </a:t>
            </a:r>
            <a:r>
              <a:rPr lang="ru-RU" i="1" dirty="0" smtClean="0">
                <a:solidFill>
                  <a:srgbClr val="002060"/>
                </a:solidFill>
              </a:rPr>
              <a:t>предусмотренные муниципальными программами Тевризского муниципального района: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i="1" dirty="0">
                <a:solidFill>
                  <a:srgbClr val="002060"/>
                </a:solidFill>
              </a:rPr>
              <a:t>«Развитие  экономического потенциала Тевризского муниципального района на 2021-2027 годы» </a:t>
            </a:r>
            <a:r>
              <a:rPr lang="ru-RU" i="1" dirty="0" smtClean="0">
                <a:solidFill>
                  <a:srgbClr val="002060"/>
                </a:solidFill>
              </a:rPr>
              <a:t>(217,4 </a:t>
            </a:r>
            <a:r>
              <a:rPr lang="ru-RU" i="1" dirty="0">
                <a:solidFill>
                  <a:srgbClr val="002060"/>
                </a:solidFill>
              </a:rPr>
              <a:t>млн. рублей);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</a:rPr>
              <a:t>«Развитие социально-культурной сферы Тевризского муниципального района на 2021-2027 годы» (782,1 млн. рублей);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</a:rPr>
              <a:t>«Поддержка социально-ориентированных некоммерческих организаций, не являющихся государственными (муниципальными) учреждениями </a:t>
            </a:r>
            <a:r>
              <a:rPr lang="ru-RU" i="1" dirty="0">
                <a:solidFill>
                  <a:srgbClr val="002060"/>
                </a:solidFill>
              </a:rPr>
              <a:t>Тевризского муниципального района на </a:t>
            </a:r>
            <a:r>
              <a:rPr lang="ru-RU" i="1" dirty="0" smtClean="0">
                <a:solidFill>
                  <a:srgbClr val="002060"/>
                </a:solidFill>
              </a:rPr>
              <a:t>2023-2027 </a:t>
            </a:r>
            <a:r>
              <a:rPr lang="ru-RU" i="1" dirty="0">
                <a:solidFill>
                  <a:srgbClr val="002060"/>
                </a:solidFill>
              </a:rPr>
              <a:t>годы» </a:t>
            </a:r>
            <a:r>
              <a:rPr lang="ru-RU" i="1" dirty="0" smtClean="0">
                <a:solidFill>
                  <a:srgbClr val="002060"/>
                </a:solidFill>
              </a:rPr>
              <a:t>(14,8 тыс. </a:t>
            </a:r>
            <a:r>
              <a:rPr lang="ru-RU" i="1" dirty="0">
                <a:solidFill>
                  <a:srgbClr val="002060"/>
                </a:solidFill>
              </a:rPr>
              <a:t>рублей</a:t>
            </a:r>
            <a:r>
              <a:rPr lang="ru-RU" i="1" dirty="0" smtClean="0">
                <a:solidFill>
                  <a:srgbClr val="002060"/>
                </a:solidFill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746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66035"/>
            <a:ext cx="7656162" cy="88235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</a:t>
            </a:r>
            <a:b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РАЙОННОГО БЮДЖЕТА ЗА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(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47867064"/>
              </p:ext>
            </p:extLst>
          </p:nvPr>
        </p:nvGraphicFramePr>
        <p:xfrm>
          <a:off x="-443798" y="980728"/>
          <a:ext cx="9612496" cy="575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Выгнутая вверх стрелка 4"/>
          <p:cNvSpPr/>
          <p:nvPr/>
        </p:nvSpPr>
        <p:spPr>
          <a:xfrm>
            <a:off x="1914178" y="1214422"/>
            <a:ext cx="4896544" cy="792088"/>
          </a:xfrm>
          <a:prstGeom prst="curvedDownArrow">
            <a:avLst/>
          </a:prstGeom>
          <a:solidFill>
            <a:srgbClr val="A3E8F1"/>
          </a:solidFill>
          <a:ln w="19050">
            <a:solidFill>
              <a:srgbClr val="37B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33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16824" cy="86409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РЕШЕНИЕ ОБЩЕГОСУДАРСТВЕННЫХ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ВОПРОСОВ (млн.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23131046"/>
              </p:ext>
            </p:extLst>
          </p:nvPr>
        </p:nvGraphicFramePr>
        <p:xfrm>
          <a:off x="-468560" y="1397000"/>
          <a:ext cx="889248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27" y="1124744"/>
            <a:ext cx="2304241" cy="1728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</p:pic>
      <p:sp>
        <p:nvSpPr>
          <p:cNvPr id="7" name="Овал 6"/>
          <p:cNvSpPr/>
          <p:nvPr/>
        </p:nvSpPr>
        <p:spPr>
          <a:xfrm>
            <a:off x="2987824" y="3284984"/>
            <a:ext cx="1944216" cy="720090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78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57,0</a:t>
            </a:r>
          </a:p>
          <a:p>
            <a:pPr algn="ctr"/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млн.рублей</a:t>
            </a:r>
          </a:p>
          <a:p>
            <a:pPr algn="ctr"/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33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58463" cy="78925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РЕШЕНИЕ ДРУГИХ ОБЩЕГОСУДАРСТВЕННЫХ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ВОПРОСОВ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(млн. рублей)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497960541"/>
              </p:ext>
            </p:extLst>
          </p:nvPr>
        </p:nvGraphicFramePr>
        <p:xfrm>
          <a:off x="-684584" y="908720"/>
          <a:ext cx="936104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00591015"/>
              </p:ext>
            </p:extLst>
          </p:nvPr>
        </p:nvGraphicFramePr>
        <p:xfrm>
          <a:off x="5436096" y="1700808"/>
          <a:ext cx="412812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8214782" y="2593804"/>
            <a:ext cx="700890" cy="3292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FF0000"/>
                </a:solidFill>
              </a:rPr>
              <a:t>+ 22%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" name="Выгнутая вниз стрелка 2"/>
          <p:cNvSpPr/>
          <p:nvPr/>
        </p:nvSpPr>
        <p:spPr>
          <a:xfrm rot="17654133">
            <a:off x="8014362" y="2583728"/>
            <a:ext cx="1220481" cy="349445"/>
          </a:xfrm>
          <a:prstGeom prst="curvedUp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70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4" grpId="0">
        <p:bldAsOne/>
      </p:bldGraphic>
      <p:bldGraphic spid="6" grpId="0">
        <p:bldAsOne/>
      </p:bldGraphic>
      <p:bldP spid="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632848" cy="7920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</a:t>
            </a:r>
            <a:b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«НАЦИОНАЛЬНАЯ БЕЗОПАСНОСТЬ»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(тыс.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36972167"/>
              </p:ext>
            </p:extLst>
          </p:nvPr>
        </p:nvGraphicFramePr>
        <p:xfrm>
          <a:off x="-280373" y="1214422"/>
          <a:ext cx="7596336" cy="37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981" y="1180180"/>
            <a:ext cx="1460583" cy="1654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9" t="-713" r="37926" b="713"/>
          <a:stretch/>
        </p:blipFill>
        <p:spPr bwMode="auto">
          <a:xfrm>
            <a:off x="3635896" y="1334276"/>
            <a:ext cx="2300890" cy="1538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Штриховая стрелка вправо 9"/>
          <p:cNvSpPr/>
          <p:nvPr/>
        </p:nvSpPr>
        <p:spPr>
          <a:xfrm rot="20990827">
            <a:off x="6304775" y="3601920"/>
            <a:ext cx="1694560" cy="202531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50618" y="3210812"/>
            <a:ext cx="1085159" cy="34335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1" i="1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>
                <a:solidFill>
                  <a:srgbClr val="002060"/>
                </a:solidFill>
              </a:rPr>
              <a:t>4 756,3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98058" y="4144941"/>
            <a:ext cx="1085159" cy="34335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1" i="1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rgbClr val="002060"/>
                </a:solidFill>
              </a:rPr>
              <a:t>2 697,7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 rot="20973443">
            <a:off x="6293320" y="3139006"/>
            <a:ext cx="1396267" cy="6068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За счет </a:t>
            </a:r>
            <a:r>
              <a:rPr lang="ru-RU" sz="1400" b="1" dirty="0" err="1" smtClean="0">
                <a:solidFill>
                  <a:srgbClr val="FF0000"/>
                </a:solidFill>
              </a:rPr>
              <a:t>обл.бюджета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 rot="780595">
            <a:off x="6466373" y="3621209"/>
            <a:ext cx="1486769" cy="6206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За счет </a:t>
            </a:r>
            <a:r>
              <a:rPr lang="ru-RU" sz="1400" b="1" dirty="0" err="1" smtClean="0">
                <a:solidFill>
                  <a:srgbClr val="FF0000"/>
                </a:solidFill>
              </a:rPr>
              <a:t>район.бюджета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918432">
            <a:off x="6288145" y="4068421"/>
            <a:ext cx="1718895" cy="196466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95" y="4488292"/>
            <a:ext cx="1619224" cy="2158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88" y="4488292"/>
            <a:ext cx="1636028" cy="2181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https://n1s1.hsmedia.ru/6e/41/7d/6e417d2d4fc31385691f321f10341015/3000x2000_1:5603_9854bf43f716db125d5d9ecc884681b6@3000x2000_0xibGX9ggz_011306498174411472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t="18820" r="31736" b="19356"/>
          <a:stretch/>
        </p:blipFill>
        <p:spPr bwMode="auto">
          <a:xfrm>
            <a:off x="3019476" y="4790484"/>
            <a:ext cx="2920264" cy="1771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677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10" grpId="0" animBg="1"/>
      <p:bldP spid="8" grpId="0" animBg="1"/>
      <p:bldP spid="13" grpId="0" animBg="1"/>
      <p:bldP spid="14" grpId="0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671501" cy="86409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</a:t>
            </a:r>
            <a:b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«НАЦИОНАЛЬНАЯ ЭКОНОМИКА» (</a:t>
            </a: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18666509"/>
              </p:ext>
            </p:extLst>
          </p:nvPr>
        </p:nvGraphicFramePr>
        <p:xfrm>
          <a:off x="278682" y="1214422"/>
          <a:ext cx="5733478" cy="2142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58847018"/>
              </p:ext>
            </p:extLst>
          </p:nvPr>
        </p:nvGraphicFramePr>
        <p:xfrm>
          <a:off x="1115616" y="2492896"/>
          <a:ext cx="8028384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вал 5"/>
          <p:cNvSpPr/>
          <p:nvPr/>
        </p:nvSpPr>
        <p:spPr>
          <a:xfrm>
            <a:off x="5076056" y="3861048"/>
            <a:ext cx="1224136" cy="576064"/>
          </a:xfrm>
          <a:prstGeom prst="ellipse">
            <a:avLst/>
          </a:prstGeom>
          <a:solidFill>
            <a:sysClr val="window" lastClr="FFFFFF">
              <a:alpha val="86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4472C4">
                    <a:lumMod val="50000"/>
                  </a:srgbClr>
                </a:solidFill>
              </a:rPr>
              <a:t>17,5</a:t>
            </a:r>
            <a:endParaRPr lang="ru-RU" sz="1800" b="1" i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4099" name="Picture 3" descr="D:\Крутько Татьяна\картинка для слайдов\сельское хозяйство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6" r="9387" b="15635"/>
          <a:stretch/>
        </p:blipFill>
        <p:spPr bwMode="auto">
          <a:xfrm>
            <a:off x="107504" y="3043209"/>
            <a:ext cx="2667286" cy="1635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Крутько Татьяна\картинка для слайдов\дорога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/>
          <a:stretch/>
        </p:blipFill>
        <p:spPr bwMode="auto">
          <a:xfrm>
            <a:off x="224136" y="4639004"/>
            <a:ext cx="1955296" cy="2248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r="4284" b="29888"/>
          <a:stretch/>
        </p:blipFill>
        <p:spPr bwMode="auto">
          <a:xfrm>
            <a:off x="6012160" y="1214422"/>
            <a:ext cx="2778427" cy="1743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220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Graphic spid="4" grpId="0">
        <p:bldAsOne/>
      </p:bldGraphic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155" y="139159"/>
            <a:ext cx="7704856" cy="93610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</a:t>
            </a:r>
            <a:b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«ЖИЛИЩНО-КОММУНАЛЬНОЕ ХОЗЯЙСТВО» </a:t>
            </a:r>
            <a:b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(млн. рублей)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04510106"/>
              </p:ext>
            </p:extLst>
          </p:nvPr>
        </p:nvGraphicFramePr>
        <p:xfrm>
          <a:off x="-518" y="1052735"/>
          <a:ext cx="5364606" cy="217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59869135"/>
              </p:ext>
            </p:extLst>
          </p:nvPr>
        </p:nvGraphicFramePr>
        <p:xfrm>
          <a:off x="-684584" y="2852084"/>
          <a:ext cx="6840760" cy="38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0072" y="2060848"/>
            <a:ext cx="37739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Реализация </a:t>
            </a:r>
            <a:r>
              <a:rPr lang="ru-RU" sz="1400" dirty="0" err="1" smtClean="0">
                <a:solidFill>
                  <a:srgbClr val="002060"/>
                </a:solidFill>
              </a:rPr>
              <a:t>нац.проекта</a:t>
            </a:r>
            <a:r>
              <a:rPr lang="ru-RU" sz="1400" dirty="0" smtClean="0">
                <a:solidFill>
                  <a:srgbClr val="002060"/>
                </a:solidFill>
              </a:rPr>
              <a:t> «Жильё и городская среда» – </a:t>
            </a:r>
            <a:r>
              <a:rPr lang="ru-RU" sz="1400" b="1" dirty="0" smtClean="0">
                <a:solidFill>
                  <a:srgbClr val="002060"/>
                </a:solidFill>
              </a:rPr>
              <a:t>54,8 </a:t>
            </a:r>
            <a:r>
              <a:rPr lang="ru-RU" sz="1400" dirty="0" smtClean="0">
                <a:solidFill>
                  <a:srgbClr val="002060"/>
                </a:solidFill>
              </a:rPr>
              <a:t>млн. рублей;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Содержание муниципального жилого фонда – </a:t>
            </a:r>
            <a:r>
              <a:rPr lang="ru-RU" sz="1400" b="1" dirty="0" smtClean="0">
                <a:solidFill>
                  <a:srgbClr val="002060"/>
                </a:solidFill>
              </a:rPr>
              <a:t>0,2</a:t>
            </a:r>
            <a:r>
              <a:rPr lang="ru-RU" sz="1400" dirty="0" smtClean="0">
                <a:solidFill>
                  <a:srgbClr val="002060"/>
                </a:solidFill>
              </a:rPr>
              <a:t> млн. рублей.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5220072" y="1214422"/>
            <a:ext cx="3592833" cy="576064"/>
            <a:chOff x="4788024" y="1183405"/>
            <a:chExt cx="4032448" cy="576064"/>
          </a:xfrm>
        </p:grpSpPr>
        <p:sp>
          <p:nvSpPr>
            <p:cNvPr id="7" name="Пятиугольник 6"/>
            <p:cNvSpPr/>
            <p:nvPr/>
          </p:nvSpPr>
          <p:spPr>
            <a:xfrm>
              <a:off x="4788024" y="1183405"/>
              <a:ext cx="4032448" cy="576064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46533" y="1266646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Жилищное</a:t>
              </a:r>
              <a:r>
                <a:rPr lang="ru-RU" b="1" dirty="0" smtClean="0"/>
                <a:t> </a:t>
              </a:r>
              <a:r>
                <a:rPr lang="ru-RU" b="1" dirty="0" smtClean="0">
                  <a:solidFill>
                    <a:srgbClr val="002060"/>
                  </a:solidFill>
                </a:rPr>
                <a:t>хозяйство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Овал 13"/>
          <p:cNvSpPr/>
          <p:nvPr/>
        </p:nvSpPr>
        <p:spPr>
          <a:xfrm>
            <a:off x="1907704" y="4005064"/>
            <a:ext cx="1224136" cy="576064"/>
          </a:xfrm>
          <a:prstGeom prst="ellipse">
            <a:avLst/>
          </a:prstGeom>
          <a:solidFill>
            <a:sysClr val="window" lastClr="FFFFFF">
              <a:alpha val="86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4472C4">
                    <a:lumMod val="50000"/>
                  </a:srgbClr>
                </a:solidFill>
              </a:rPr>
              <a:t>96,6</a:t>
            </a:r>
            <a:endParaRPr lang="ru-RU" sz="1800" b="1" i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6146" name="Picture 2" descr="Региональный проект &quot;Обеспечение устойчивого сокращения непригодного для проживания  жилищного фонд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28" y="4149080"/>
            <a:ext cx="2829077" cy="1885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096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Graphic spid="4" grpId="0">
        <p:bldAsOne/>
      </p:bldGraphic>
      <p:bldP spid="5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601" y="139159"/>
            <a:ext cx="7704856" cy="93610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</a:t>
            </a:r>
            <a:b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«ЖИЛИЩНО-КОММУНАЛЬНОЕ ХОЗЯЙСТВО» </a:t>
            </a:r>
            <a:b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(млн. рублей)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65421533"/>
              </p:ext>
            </p:extLst>
          </p:nvPr>
        </p:nvGraphicFramePr>
        <p:xfrm>
          <a:off x="-540567" y="1596077"/>
          <a:ext cx="5395306" cy="360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6016" y="1839076"/>
            <a:ext cx="44279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Станция очистки воды и оборудование для доочистки в с. Кип – </a:t>
            </a:r>
            <a:r>
              <a:rPr lang="ru-RU" sz="1400" b="1" dirty="0" smtClean="0">
                <a:solidFill>
                  <a:srgbClr val="002060"/>
                </a:solidFill>
              </a:rPr>
              <a:t>6,3 </a:t>
            </a:r>
            <a:r>
              <a:rPr lang="ru-RU" sz="1400" dirty="0" smtClean="0">
                <a:solidFill>
                  <a:srgbClr val="002060"/>
                </a:solidFill>
              </a:rPr>
              <a:t>млн. рублей;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Экскаватор для нужд ЖКХ – </a:t>
            </a:r>
            <a:r>
              <a:rPr lang="ru-RU" sz="1400" b="1" dirty="0" smtClean="0">
                <a:solidFill>
                  <a:srgbClr val="002060"/>
                </a:solidFill>
              </a:rPr>
              <a:t>12,9</a:t>
            </a:r>
            <a:r>
              <a:rPr lang="ru-RU" sz="1400" dirty="0" smtClean="0">
                <a:solidFill>
                  <a:srgbClr val="002060"/>
                </a:solidFill>
              </a:rPr>
              <a:t> млн. рублей;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Резервные источники электроснабжения на котельные в с. </a:t>
            </a:r>
            <a:r>
              <a:rPr lang="ru-RU" sz="1400" dirty="0" err="1" smtClean="0">
                <a:solidFill>
                  <a:srgbClr val="002060"/>
                </a:solidFill>
              </a:rPr>
              <a:t>Бородинка</a:t>
            </a:r>
            <a:r>
              <a:rPr lang="ru-RU" sz="1400" dirty="0" smtClean="0">
                <a:solidFill>
                  <a:srgbClr val="002060"/>
                </a:solidFill>
              </a:rPr>
              <a:t> и </a:t>
            </a:r>
            <a:r>
              <a:rPr lang="ru-RU" sz="1400" dirty="0" err="1" smtClean="0">
                <a:solidFill>
                  <a:srgbClr val="002060"/>
                </a:solidFill>
              </a:rPr>
              <a:t>с.Петелино</a:t>
            </a:r>
            <a:r>
              <a:rPr lang="ru-RU" sz="1400" dirty="0" smtClean="0">
                <a:solidFill>
                  <a:srgbClr val="002060"/>
                </a:solidFill>
              </a:rPr>
              <a:t>  – </a:t>
            </a:r>
            <a:r>
              <a:rPr lang="ru-RU" sz="1400" b="1" dirty="0" smtClean="0">
                <a:solidFill>
                  <a:srgbClr val="002060"/>
                </a:solidFill>
              </a:rPr>
              <a:t>0,9</a:t>
            </a:r>
            <a:r>
              <a:rPr lang="ru-RU" sz="1400" dirty="0" smtClean="0">
                <a:solidFill>
                  <a:srgbClr val="002060"/>
                </a:solidFill>
              </a:rPr>
              <a:t> млн. рублей;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Субсидия МУП «Сибирь» на капитальный ремонт котельных – </a:t>
            </a:r>
            <a:r>
              <a:rPr lang="ru-RU" sz="1400" b="1" dirty="0" smtClean="0">
                <a:solidFill>
                  <a:srgbClr val="002060"/>
                </a:solidFill>
              </a:rPr>
              <a:t>1,6</a:t>
            </a:r>
            <a:r>
              <a:rPr lang="ru-RU" sz="1400" dirty="0" smtClean="0">
                <a:solidFill>
                  <a:srgbClr val="002060"/>
                </a:solidFill>
              </a:rPr>
              <a:t> млн. рублей;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Субсидия МУП «</a:t>
            </a:r>
            <a:r>
              <a:rPr lang="ru-RU" sz="1400" dirty="0" err="1" smtClean="0">
                <a:solidFill>
                  <a:srgbClr val="002060"/>
                </a:solidFill>
              </a:rPr>
              <a:t>Водострой</a:t>
            </a:r>
            <a:r>
              <a:rPr lang="ru-RU" sz="1400" dirty="0" smtClean="0">
                <a:solidFill>
                  <a:srgbClr val="002060"/>
                </a:solidFill>
              </a:rPr>
              <a:t>» для восстановления платежеспособности – </a:t>
            </a:r>
            <a:r>
              <a:rPr lang="ru-RU" sz="1400" b="1" dirty="0" smtClean="0">
                <a:solidFill>
                  <a:srgbClr val="002060"/>
                </a:solidFill>
              </a:rPr>
              <a:t>11,6</a:t>
            </a:r>
            <a:r>
              <a:rPr lang="ru-RU" sz="1400" dirty="0" smtClean="0">
                <a:solidFill>
                  <a:srgbClr val="002060"/>
                </a:solidFill>
              </a:rPr>
              <a:t> млн. рублей;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Приобретены 5 глубинных насосов на водозаборные скважины в </a:t>
            </a:r>
            <a:r>
              <a:rPr lang="ru-RU" sz="1400" dirty="0" err="1" smtClean="0">
                <a:solidFill>
                  <a:srgbClr val="002060"/>
                </a:solidFill>
              </a:rPr>
              <a:t>с.Утьма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</a:rPr>
              <a:t>с.Кип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</a:rPr>
              <a:t>с.Петелино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</a:rPr>
              <a:t>с.Бакшеево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</a:rPr>
              <a:t>д.Байбы</a:t>
            </a:r>
            <a:r>
              <a:rPr lang="ru-RU" sz="1400" dirty="0" smtClean="0">
                <a:solidFill>
                  <a:srgbClr val="002060"/>
                </a:solidFill>
              </a:rPr>
              <a:t> – </a:t>
            </a:r>
            <a:r>
              <a:rPr lang="ru-RU" sz="1400" b="1" dirty="0" smtClean="0">
                <a:solidFill>
                  <a:srgbClr val="002060"/>
                </a:solidFill>
              </a:rPr>
              <a:t>0,3</a:t>
            </a:r>
            <a:r>
              <a:rPr lang="ru-RU" sz="1400" dirty="0" smtClean="0">
                <a:solidFill>
                  <a:srgbClr val="002060"/>
                </a:solidFill>
              </a:rPr>
              <a:t> млн. рублей.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466" y="5792267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Оборудовано 20 площадок ТКО в населённых пунктах района – </a:t>
            </a:r>
            <a:r>
              <a:rPr lang="ru-RU" sz="1400" b="1" dirty="0" smtClean="0">
                <a:solidFill>
                  <a:srgbClr val="002060"/>
                </a:solidFill>
              </a:rPr>
              <a:t>3,5</a:t>
            </a:r>
            <a:r>
              <a:rPr lang="ru-RU" sz="1400" dirty="0" smtClean="0">
                <a:solidFill>
                  <a:srgbClr val="002060"/>
                </a:solidFill>
              </a:rPr>
              <a:t> млн. рублей.</a:t>
            </a:r>
            <a:endParaRPr lang="ru-RU" sz="1400" dirty="0">
              <a:solidFill>
                <a:srgbClr val="00206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854738" y="1143505"/>
            <a:ext cx="4032448" cy="576064"/>
            <a:chOff x="4788024" y="1183405"/>
            <a:chExt cx="4032448" cy="576064"/>
          </a:xfrm>
        </p:grpSpPr>
        <p:sp>
          <p:nvSpPr>
            <p:cNvPr id="7" name="Пятиугольник 6"/>
            <p:cNvSpPr/>
            <p:nvPr/>
          </p:nvSpPr>
          <p:spPr>
            <a:xfrm>
              <a:off x="4788024" y="1183405"/>
              <a:ext cx="4032448" cy="576064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46533" y="1266646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Коммунальное</a:t>
              </a:r>
              <a:r>
                <a:rPr lang="ru-RU" b="1" dirty="0" smtClean="0"/>
                <a:t> </a:t>
              </a:r>
              <a:r>
                <a:rPr lang="ru-RU" b="1" dirty="0" smtClean="0">
                  <a:solidFill>
                    <a:srgbClr val="002060"/>
                  </a:solidFill>
                </a:rPr>
                <a:t>хозяйство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72482" y="5105341"/>
            <a:ext cx="4032448" cy="576064"/>
            <a:chOff x="380145" y="4879882"/>
            <a:chExt cx="4032448" cy="576064"/>
          </a:xfrm>
        </p:grpSpPr>
        <p:sp>
          <p:nvSpPr>
            <p:cNvPr id="9" name="Пятиугольник 8"/>
            <p:cNvSpPr/>
            <p:nvPr/>
          </p:nvSpPr>
          <p:spPr>
            <a:xfrm>
              <a:off x="380145" y="4879882"/>
              <a:ext cx="4032448" cy="576064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5616" y="4975752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Благоустройство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Овал 13"/>
          <p:cNvSpPr/>
          <p:nvPr/>
        </p:nvSpPr>
        <p:spPr>
          <a:xfrm>
            <a:off x="1476476" y="2709562"/>
            <a:ext cx="1224136" cy="576064"/>
          </a:xfrm>
          <a:prstGeom prst="ellipse">
            <a:avLst/>
          </a:prstGeom>
          <a:solidFill>
            <a:sysClr val="window" lastClr="FFFFFF">
              <a:alpha val="86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4472C4">
                    <a:lumMod val="50000"/>
                  </a:srgbClr>
                </a:solidFill>
              </a:rPr>
              <a:t>96,6</a:t>
            </a:r>
            <a:endParaRPr lang="ru-RU" sz="1800" b="1" i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0" b="17428"/>
          <a:stretch/>
        </p:blipFill>
        <p:spPr bwMode="auto">
          <a:xfrm>
            <a:off x="5613309" y="4738939"/>
            <a:ext cx="2456259" cy="2106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000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5" grpId="0"/>
      <p:bldP spid="6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187624" y="161619"/>
            <a:ext cx="7560840" cy="81910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ВНЕСЕНИЕ ИЗМЕНЕНИЙ В РЕШЕНИЕ </a:t>
            </a:r>
            <a:b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БЮДЖЕТЕ </a:t>
            </a: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(млн. рублей)</a:t>
            </a:r>
            <a:endParaRPr lang="ru-RU" sz="22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1331640" y="6209353"/>
            <a:ext cx="7128791" cy="6146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5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увеличением бюджетных ассигнований главных распорядителей бюджетных средств, в связи с необходимостью обеспечения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расходных обязательств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187624" y="1052736"/>
            <a:ext cx="7488831" cy="1080120"/>
            <a:chOff x="0" y="873410"/>
            <a:chExt cx="6072335" cy="88159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1" name="Выноска со стрелкой вверх 30"/>
            <p:cNvSpPr/>
            <p:nvPr/>
          </p:nvSpPr>
          <p:spPr>
            <a:xfrm rot="10800000">
              <a:off x="0" y="873410"/>
              <a:ext cx="6072335" cy="881598"/>
            </a:xfrm>
            <a:prstGeom prst="upArrowCallou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Выноска со стрелкой вверх 4"/>
            <p:cNvSpPr/>
            <p:nvPr/>
          </p:nvSpPr>
          <p:spPr>
            <a:xfrm rot="21600000">
              <a:off x="0" y="873410"/>
              <a:ext cx="6072335" cy="572836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Решение о районном бюджете в процессе его исполнения корректировалось </a:t>
              </a:r>
              <a:r>
                <a:rPr lang="ru-RU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12  </a:t>
              </a: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раз.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Внесенные изменения в бюджетные назначения обусловлены: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331640" y="2081679"/>
            <a:ext cx="7128792" cy="1074958"/>
            <a:chOff x="0" y="873410"/>
            <a:chExt cx="6072335" cy="88159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4" name="Выноска со стрелкой вверх 33"/>
            <p:cNvSpPr/>
            <p:nvPr/>
          </p:nvSpPr>
          <p:spPr>
            <a:xfrm rot="10800000">
              <a:off x="0" y="873410"/>
              <a:ext cx="6072335" cy="881598"/>
            </a:xfrm>
            <a:prstGeom prst="upArrowCallou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Выноска со стрелкой вверх 4"/>
            <p:cNvSpPr/>
            <p:nvPr/>
          </p:nvSpPr>
          <p:spPr>
            <a:xfrm rot="21600000">
              <a:off x="0" y="873410"/>
              <a:ext cx="6072335" cy="572836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- ростом поступлений налоговых и неналоговых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доходов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+23,3 </a:t>
              </a:r>
              <a:r>
                <a:rPr lang="ru-RU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млн. рублей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331639" y="3125855"/>
            <a:ext cx="7128793" cy="1074954"/>
            <a:chOff x="0" y="873410"/>
            <a:chExt cx="6072335" cy="88159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7" name="Выноска со стрелкой вверх 36"/>
            <p:cNvSpPr/>
            <p:nvPr/>
          </p:nvSpPr>
          <p:spPr>
            <a:xfrm rot="10800000">
              <a:off x="0" y="873410"/>
              <a:ext cx="6072335" cy="881598"/>
            </a:xfrm>
            <a:prstGeom prst="upArrowCallou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Выноска со стрелкой вверх 4"/>
            <p:cNvSpPr/>
            <p:nvPr/>
          </p:nvSpPr>
          <p:spPr>
            <a:xfrm rot="21600000">
              <a:off x="0" y="873410"/>
              <a:ext cx="6072335" cy="572836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необходимостью отражения в доходной и расходной частях районного бюджета полученных дополнительно безвозмездных поступлений из разных уровней бюджетов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ru-RU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+ 435,5 </a:t>
              </a:r>
              <a:r>
                <a:rPr lang="ru-RU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млн. рублей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331640" y="4185889"/>
            <a:ext cx="7128792" cy="1074954"/>
            <a:chOff x="0" y="873410"/>
            <a:chExt cx="6072335" cy="88159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40" name="Выноска со стрелкой вверх 39"/>
            <p:cNvSpPr/>
            <p:nvPr/>
          </p:nvSpPr>
          <p:spPr>
            <a:xfrm rot="10800000">
              <a:off x="0" y="873410"/>
              <a:ext cx="6072335" cy="881598"/>
            </a:xfrm>
            <a:prstGeom prst="upArrowCallou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Выноска со стрелкой вверх 4"/>
            <p:cNvSpPr/>
            <p:nvPr/>
          </p:nvSpPr>
          <p:spPr>
            <a:xfrm rot="21600000">
              <a:off x="0" y="873410"/>
              <a:ext cx="6072335" cy="572836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увеличением дефицита </a:t>
              </a:r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бюджета за счет остатков средств на начало 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2024 </a:t>
              </a:r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года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+18,4 млн</a:t>
              </a:r>
              <a:r>
                <a:rPr lang="ru-RU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рублей</a:t>
              </a:r>
              <a:endParaRPr lang="ru-RU" sz="14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331640" y="5187203"/>
            <a:ext cx="7128792" cy="1074954"/>
            <a:chOff x="0" y="873410"/>
            <a:chExt cx="6072335" cy="88159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43" name="Выноска со стрелкой вверх 42"/>
            <p:cNvSpPr/>
            <p:nvPr/>
          </p:nvSpPr>
          <p:spPr>
            <a:xfrm rot="10800000">
              <a:off x="0" y="873410"/>
              <a:ext cx="6072335" cy="881598"/>
            </a:xfrm>
            <a:prstGeom prst="upArrowCallou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Выноска со стрелкой вверх 4"/>
            <p:cNvSpPr/>
            <p:nvPr/>
          </p:nvSpPr>
          <p:spPr>
            <a:xfrm rot="21600000">
              <a:off x="0" y="873410"/>
              <a:ext cx="6072335" cy="572836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50" dirty="0">
                  <a:latin typeface="Arial" pitchFamily="34" charset="0"/>
                  <a:cs typeface="Arial" pitchFamily="34" charset="0"/>
                </a:rPr>
                <a:t> -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перераспределением бюджетных ассигнований по субъектам бюджетного планирования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2775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59631" y="175163"/>
            <a:ext cx="7671501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</a:t>
            </a:r>
            <a:b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«ОХРАНА ОКРУЖАЮЩЕЙ СРЕДЫ»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(млн. рублей)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11470590"/>
              </p:ext>
            </p:extLst>
          </p:nvPr>
        </p:nvGraphicFramePr>
        <p:xfrm>
          <a:off x="494769" y="1214421"/>
          <a:ext cx="4202222" cy="529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50812" y="1768699"/>
            <a:ext cx="2880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Aparajita" pitchFamily="34" charset="0"/>
              </a:rPr>
              <a:t>Ликвидация свалок :</a:t>
            </a:r>
          </a:p>
          <a:p>
            <a:endParaRPr lang="ru-RU" sz="10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Екатериновка,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Иваново-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Мысс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Вознесенка.</a:t>
            </a: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4657506" y="2323465"/>
            <a:ext cx="1042611" cy="648072"/>
          </a:xfrm>
          <a:prstGeom prst="stripedRightArrow">
            <a:avLst/>
          </a:prstGeom>
          <a:solidFill>
            <a:srgbClr val="0070C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5819256" y="1556792"/>
            <a:ext cx="119140" cy="2232248"/>
          </a:xfrm>
          <a:prstGeom prst="flowChartTerminator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D:\Крутько Татьяна\картинка для слайдов\свал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52" y="3789040"/>
            <a:ext cx="4411652" cy="2885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9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3" grpId="0">
        <p:bldAsOne/>
      </p:bldGraphic>
      <p:bldP spid="4" grpId="0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88804893"/>
              </p:ext>
            </p:extLst>
          </p:nvPr>
        </p:nvGraphicFramePr>
        <p:xfrm>
          <a:off x="-899187" y="2654247"/>
          <a:ext cx="8784976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9" name="Picture 5" descr="D:\Крутько Татьяна\картинка для слайдов\бок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45" y="3118656"/>
            <a:ext cx="2363755" cy="1772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vki4.okcdn.ru/i?r=BDHElZJBPNKGuFyY-akIDfgnyi-SA1kV3A7JSMwYiIeb5vgad7txcVMrpEFYXf7Q8D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39" y="4931786"/>
            <a:ext cx="2568285" cy="1926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9630" y="175163"/>
            <a:ext cx="7671501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</a:t>
            </a:r>
            <a:b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«ОБРАЗОВАНИЕ»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(млн. рублей)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93314649"/>
              </p:ext>
            </p:extLst>
          </p:nvPr>
        </p:nvGraphicFramePr>
        <p:xfrm>
          <a:off x="3059832" y="908720"/>
          <a:ext cx="7032104" cy="195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вал 6"/>
          <p:cNvSpPr/>
          <p:nvPr/>
        </p:nvSpPr>
        <p:spPr>
          <a:xfrm>
            <a:off x="2195736" y="3717032"/>
            <a:ext cx="1224136" cy="576064"/>
          </a:xfrm>
          <a:prstGeom prst="ellipse">
            <a:avLst/>
          </a:prstGeom>
          <a:solidFill>
            <a:sysClr val="window" lastClr="FFFFFF">
              <a:alpha val="86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4472C4">
                    <a:lumMod val="50000"/>
                  </a:srgbClr>
                </a:solidFill>
              </a:rPr>
              <a:t>674,7</a:t>
            </a:r>
            <a:endParaRPr lang="ru-RU" sz="1800" b="1" i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7" r="17203" b="6374"/>
          <a:stretch/>
        </p:blipFill>
        <p:spPr bwMode="auto">
          <a:xfrm>
            <a:off x="671333" y="1214422"/>
            <a:ext cx="2748539" cy="1540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874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Graphic spid="3" grpId="0">
        <p:bldAsOne/>
      </p:bldGraphic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259630" y="175163"/>
            <a:ext cx="7671501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НАЦИОНАЛЬНОГО ПРОЕКТА «ОБРАЗОВАНИЕ» 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(тыс. рублей)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94569"/>
              </p:ext>
            </p:extLst>
          </p:nvPr>
        </p:nvGraphicFramePr>
        <p:xfrm>
          <a:off x="311525" y="3356992"/>
          <a:ext cx="8712970" cy="28420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0"/>
                <a:gridCol w="1684988"/>
                <a:gridCol w="1742594"/>
                <a:gridCol w="1742594"/>
                <a:gridCol w="1742594"/>
              </a:tblGrid>
              <a:tr h="9137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регионального проекта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Федеральный бюджет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Областной бюджет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Местный бюджет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  <a:alpha val="48000"/>
                      </a:schemeClr>
                    </a:solidFill>
                  </a:tcPr>
                </a:tc>
              </a:tr>
              <a:tr h="647467">
                <a:tc>
                  <a:txBody>
                    <a:bodyPr/>
                    <a:lstStyle/>
                    <a:p>
                      <a:r>
                        <a:rPr lang="ru-RU" i="0" dirty="0" smtClean="0">
                          <a:solidFill>
                            <a:srgbClr val="002060"/>
                          </a:solidFill>
                        </a:rPr>
                        <a:t>Современная школа</a:t>
                      </a:r>
                      <a:endParaRPr lang="ru-RU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  <a:p>
                      <a:pPr algn="ctr"/>
                      <a:endParaRPr lang="ru-RU" sz="1200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rgbClr val="002060"/>
                          </a:solidFill>
                        </a:rPr>
                        <a:t>1 514,1</a:t>
                      </a:r>
                      <a:endParaRPr lang="ru-RU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rgbClr val="002060"/>
                          </a:solidFill>
                        </a:rPr>
                        <a:t>15,3</a:t>
                      </a:r>
                      <a:endParaRPr lang="ru-RU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rgbClr val="002060"/>
                          </a:solidFill>
                        </a:rPr>
                        <a:t>1 529,4</a:t>
                      </a:r>
                      <a:endParaRPr lang="ru-RU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333">
                <a:tc>
                  <a:txBody>
                    <a:bodyPr/>
                    <a:lstStyle/>
                    <a:p>
                      <a:r>
                        <a:rPr lang="ru-RU" i="0" dirty="0" smtClean="0">
                          <a:solidFill>
                            <a:srgbClr val="002060"/>
                          </a:solidFill>
                        </a:rPr>
                        <a:t>Патриотическое воспитание граждан РФ</a:t>
                      </a:r>
                      <a:endParaRPr lang="ru-RU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rgbClr val="002060"/>
                          </a:solidFill>
                        </a:rPr>
                        <a:t>3 727,9</a:t>
                      </a:r>
                      <a:endParaRPr lang="ru-RU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rgbClr val="002060"/>
                          </a:solidFill>
                        </a:rPr>
                        <a:t>76,1</a:t>
                      </a:r>
                      <a:endParaRPr lang="ru-RU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rgbClr val="002060"/>
                          </a:solidFill>
                        </a:rPr>
                        <a:t>38,4</a:t>
                      </a:r>
                      <a:endParaRPr lang="ru-RU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rgbClr val="002060"/>
                          </a:solidFill>
                        </a:rPr>
                        <a:t>3 842,4</a:t>
                      </a:r>
                      <a:endParaRPr lang="ru-RU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3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ru-RU" sz="180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727,9</a:t>
                      </a:r>
                      <a:endParaRPr lang="ru-RU" sz="180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1 590,2</a:t>
                      </a:r>
                      <a:endParaRPr lang="ru-RU" sz="180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53,7</a:t>
                      </a:r>
                      <a:endParaRPr lang="ru-RU" sz="180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5 371,8</a:t>
                      </a:r>
                      <a:endParaRPr lang="ru-RU" sz="180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t="19966" b="27092"/>
          <a:stretch/>
        </p:blipFill>
        <p:spPr bwMode="auto">
          <a:xfrm>
            <a:off x="4139952" y="1347678"/>
            <a:ext cx="2304256" cy="1703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vki4.okcdn.ru/i?r=BDHElZJBPNKGuFyY-akIDfgnpir-fNk5wwuoxMw5lqSi4IMHfbm8Jaj3OCf2SO7XYM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91" b="8695"/>
          <a:stretch/>
        </p:blipFill>
        <p:spPr bwMode="auto">
          <a:xfrm>
            <a:off x="2555776" y="1394735"/>
            <a:ext cx="1432318" cy="1744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1514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2" descr="blob:https://web.telegram.org/028a8b54-fbe1-4a2d-961f-0606786444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telegram.org/028a8b54-fbe1-4a2d-961f-06067864442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blob:https://web.telegram.org/028a8b54-fbe1-4a2d-961f-06067864442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89244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304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7" b="36899"/>
          <a:stretch/>
        </p:blipFill>
        <p:spPr bwMode="auto">
          <a:xfrm rot="660000">
            <a:off x="5923448" y="983485"/>
            <a:ext cx="2853113" cy="1677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230011401"/>
              </p:ext>
            </p:extLst>
          </p:nvPr>
        </p:nvGraphicFramePr>
        <p:xfrm>
          <a:off x="-165700" y="4283503"/>
          <a:ext cx="576404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115616" y="175163"/>
            <a:ext cx="7920880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«МОЛОДЕЖНАЯ </a:t>
            </a:r>
            <a:b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 И ОЗДОРОВЛЕНИЕ ДЕТЕЙ» 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(млн. рублей)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23528" y="2698831"/>
            <a:ext cx="5192151" cy="60844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Подготовлено и проведено два велосипедных и два водных похода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323529" y="1396519"/>
            <a:ext cx="5192151" cy="119105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Центром </a:t>
            </a:r>
            <a:r>
              <a:rPr lang="ru-RU" dirty="0">
                <a:solidFill>
                  <a:srgbClr val="002060"/>
                </a:solidFill>
              </a:rPr>
              <a:t>по работе с детьми и </a:t>
            </a:r>
            <a:r>
              <a:rPr lang="ru-RU" dirty="0" smtClean="0">
                <a:solidFill>
                  <a:srgbClr val="002060"/>
                </a:solidFill>
              </a:rPr>
              <a:t>молодежью посредством организации краеведческой экспедиции «Родные просторы» было оздоровлено 100 несовершеннолетних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4222206" y="5805264"/>
            <a:ext cx="4896544" cy="86409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2024 году проведено </a:t>
            </a:r>
            <a:r>
              <a:rPr lang="ru-RU" dirty="0" smtClean="0">
                <a:solidFill>
                  <a:srgbClr val="002060"/>
                </a:solidFill>
              </a:rPr>
              <a:t>72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районных мероприятия.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Приняли участие в 9 областных и 12 всероссийских мероприятиях.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Пятиугольник 25"/>
          <p:cNvSpPr/>
          <p:nvPr/>
        </p:nvSpPr>
        <p:spPr>
          <a:xfrm>
            <a:off x="323528" y="3429000"/>
            <a:ext cx="5259984" cy="11521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В учреждениях образования на </a:t>
            </a:r>
            <a:r>
              <a:rPr lang="ru-RU">
                <a:solidFill>
                  <a:srgbClr val="002060"/>
                </a:solidFill>
              </a:rPr>
              <a:t>базе </a:t>
            </a:r>
            <a:r>
              <a:rPr lang="ru-RU" smtClean="0">
                <a:solidFill>
                  <a:srgbClr val="002060"/>
                </a:solidFill>
              </a:rPr>
              <a:t>10 </a:t>
            </a:r>
            <a:r>
              <a:rPr lang="ru-RU" dirty="0">
                <a:solidFill>
                  <a:srgbClr val="002060"/>
                </a:solidFill>
              </a:rPr>
              <a:t>школ </a:t>
            </a:r>
            <a:r>
              <a:rPr lang="ru-RU">
                <a:solidFill>
                  <a:srgbClr val="002060"/>
                </a:solidFill>
              </a:rPr>
              <a:t>организовано </a:t>
            </a:r>
            <a:r>
              <a:rPr lang="ru-RU" smtClean="0">
                <a:solidFill>
                  <a:srgbClr val="002060"/>
                </a:solidFill>
              </a:rPr>
              <a:t>10 </a:t>
            </a:r>
            <a:r>
              <a:rPr lang="ru-RU" dirty="0">
                <a:solidFill>
                  <a:srgbClr val="002060"/>
                </a:solidFill>
              </a:rPr>
              <a:t>оздоровительных площадок, на которых </a:t>
            </a:r>
            <a:r>
              <a:rPr lang="ru-RU">
                <a:solidFill>
                  <a:srgbClr val="002060"/>
                </a:solidFill>
              </a:rPr>
              <a:t>оздоровлено </a:t>
            </a:r>
            <a:r>
              <a:rPr lang="ru-RU" smtClean="0">
                <a:solidFill>
                  <a:srgbClr val="002060"/>
                </a:solidFill>
              </a:rPr>
              <a:t>464 </a:t>
            </a:r>
            <a:r>
              <a:rPr lang="ru-RU" dirty="0">
                <a:solidFill>
                  <a:srgbClr val="002060"/>
                </a:solidFill>
              </a:rPr>
              <a:t>ребенка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28"/>
          <a:stretch/>
        </p:blipFill>
        <p:spPr bwMode="auto">
          <a:xfrm rot="643957">
            <a:off x="5843461" y="4214526"/>
            <a:ext cx="2382461" cy="1620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11894" r="20081" b="17119"/>
          <a:stretch/>
        </p:blipFill>
        <p:spPr bwMode="auto">
          <a:xfrm rot="660000">
            <a:off x="6012907" y="2463477"/>
            <a:ext cx="2131251" cy="1932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842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1" grpId="0" animBg="1"/>
      <p:bldP spid="7" grpId="0" animBg="1"/>
      <p:bldP spid="9" grpId="0" animBg="1"/>
      <p:bldP spid="18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115375" y="116632"/>
            <a:ext cx="7920880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РАЗДЕЛУ </a:t>
            </a:r>
            <a:b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«ФИЗИЧЕСКАЯ КУЛЬТУРА И СПОРТ» 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(млн. рублей)</a:t>
            </a:r>
            <a:endParaRPr lang="ru-RU" sz="22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139952" y="4653136"/>
            <a:ext cx="4320480" cy="181588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26902031"/>
              </p:ext>
            </p:extLst>
          </p:nvPr>
        </p:nvGraphicFramePr>
        <p:xfrm>
          <a:off x="179512" y="3789040"/>
          <a:ext cx="3847785" cy="2716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11960" y="4687575"/>
            <a:ext cx="4248472" cy="1754326"/>
          </a:xfrm>
          <a:prstGeom prst="rect">
            <a:avLst/>
          </a:prstGeom>
          <a:solidFill>
            <a:srgbClr val="BADAD9">
              <a:alpha val="42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2024 году проведено </a:t>
            </a:r>
            <a:r>
              <a:rPr lang="ru-RU" b="1" dirty="0" smtClean="0">
                <a:solidFill>
                  <a:srgbClr val="FF0000"/>
                </a:solidFill>
              </a:rPr>
              <a:t>33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районных спортивных </a:t>
            </a:r>
            <a:r>
              <a:rPr lang="ru-RU" dirty="0">
                <a:solidFill>
                  <a:srgbClr val="002060"/>
                </a:solidFill>
              </a:rPr>
              <a:t>мероприятия, в которых участвовало </a:t>
            </a:r>
            <a:r>
              <a:rPr lang="ru-RU" dirty="0" smtClean="0">
                <a:solidFill>
                  <a:srgbClr val="002060"/>
                </a:solidFill>
              </a:rPr>
              <a:t>1994 человека.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Приняли участие в </a:t>
            </a:r>
            <a:r>
              <a:rPr lang="ru-RU" b="1" dirty="0" smtClean="0">
                <a:solidFill>
                  <a:srgbClr val="FF0000"/>
                </a:solidFill>
              </a:rPr>
              <a:t>28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областных,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межрайонных, 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межрегиональном 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Всероссийских </a:t>
            </a:r>
            <a:r>
              <a:rPr lang="ru-RU" dirty="0" smtClean="0">
                <a:solidFill>
                  <a:srgbClr val="002060"/>
                </a:solidFill>
              </a:rPr>
              <a:t>соревнованиях.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3" name="Picture 3" descr="D:\Крутько Татьяна\картинка для слайдов\праздник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r="13582"/>
          <a:stretch/>
        </p:blipFill>
        <p:spPr bwMode="auto">
          <a:xfrm>
            <a:off x="5065868" y="1111056"/>
            <a:ext cx="2353841" cy="1617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54110316"/>
              </p:ext>
            </p:extLst>
          </p:nvPr>
        </p:nvGraphicFramePr>
        <p:xfrm>
          <a:off x="5501494" y="1826658"/>
          <a:ext cx="4104456" cy="287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D:\Крутько Татьяна\картинка для слайдов\гто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/>
          <a:stretch/>
        </p:blipFill>
        <p:spPr bwMode="auto">
          <a:xfrm>
            <a:off x="179512" y="1628800"/>
            <a:ext cx="2808312" cy="2037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Крутько Татьяна\картинка для слайдов\шахматы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r="7923" b="9669"/>
          <a:stretch/>
        </p:blipFill>
        <p:spPr bwMode="auto">
          <a:xfrm>
            <a:off x="2888579" y="1111056"/>
            <a:ext cx="2167764" cy="1671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Крутько Татьяна\картинка для слайдов\лыжи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r="12457"/>
          <a:stretch/>
        </p:blipFill>
        <p:spPr bwMode="auto">
          <a:xfrm>
            <a:off x="3131840" y="2502168"/>
            <a:ext cx="2369654" cy="1390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928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Graphic spid="3" grpId="0">
        <p:bldAsOne/>
      </p:bldGraphic>
      <p:bldP spid="5" grpId="0" animBg="1"/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72705139"/>
              </p:ext>
            </p:extLst>
          </p:nvPr>
        </p:nvGraphicFramePr>
        <p:xfrm>
          <a:off x="0" y="2815545"/>
          <a:ext cx="77403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06479118"/>
              </p:ext>
            </p:extLst>
          </p:nvPr>
        </p:nvGraphicFramePr>
        <p:xfrm>
          <a:off x="3707904" y="1039259"/>
          <a:ext cx="6096000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5616" y="175163"/>
            <a:ext cx="7920880" cy="8640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</a:t>
            </a:r>
            <a:b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«КУЛЬТУРА</a:t>
            </a:r>
            <a:r>
              <a:rPr lang="ru-RU"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КИНЕМАТОГРАФИЯ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рублей)</a:t>
            </a:r>
            <a:endParaRPr lang="ru-RU" sz="22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43808" y="4192876"/>
            <a:ext cx="1224136" cy="576064"/>
          </a:xfrm>
          <a:prstGeom prst="ellipse">
            <a:avLst/>
          </a:prstGeom>
          <a:solidFill>
            <a:sysClr val="window" lastClr="FFFFFF">
              <a:alpha val="86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4472C4">
                    <a:lumMod val="50000"/>
                  </a:srgbClr>
                </a:solidFill>
              </a:rPr>
              <a:t>87,5</a:t>
            </a:r>
            <a:endParaRPr lang="ru-RU" sz="1800" b="1" i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36" y="4941168"/>
            <a:ext cx="2639060" cy="1759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426" y="2636912"/>
            <a:ext cx="1663080" cy="2217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s://vki4.okcdn.ru/i?r=BDHElZJBPNKGuFyY-akIDfgnheaiWYs_F5bsz08rU7BOtAlTRo7E4SUCz4lAqlBS-Bg&amp;fn=h_7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04" y="1039259"/>
            <a:ext cx="1674186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vki4.okcdn.ru/i?r=BDHElZJBPNKGuFyY-akIDfgnBnpEdzwXu7VIhafEg2qANx4GGSuIgPtDXeRPVOlF7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962" y="1717972"/>
            <a:ext cx="2342368" cy="1756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12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6035"/>
            <a:ext cx="7864892" cy="88235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</a:t>
            </a:r>
            <a:b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«СОЦИАЛЬНАЯ ПОЛИТИКА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(млн. рублей)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24266421"/>
              </p:ext>
            </p:extLst>
          </p:nvPr>
        </p:nvGraphicFramePr>
        <p:xfrm>
          <a:off x="502362" y="2794000"/>
          <a:ext cx="67352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31926189"/>
              </p:ext>
            </p:extLst>
          </p:nvPr>
        </p:nvGraphicFramePr>
        <p:xfrm>
          <a:off x="3347864" y="1116013"/>
          <a:ext cx="609600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вал 5"/>
          <p:cNvSpPr/>
          <p:nvPr/>
        </p:nvSpPr>
        <p:spPr>
          <a:xfrm>
            <a:off x="2786478" y="3933056"/>
            <a:ext cx="1224136" cy="576064"/>
          </a:xfrm>
          <a:prstGeom prst="ellipse">
            <a:avLst/>
          </a:prstGeom>
          <a:solidFill>
            <a:sysClr val="window" lastClr="FFFFFF">
              <a:alpha val="86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4472C4">
                    <a:lumMod val="50000"/>
                  </a:srgbClr>
                </a:solidFill>
              </a:rPr>
              <a:t>20,8</a:t>
            </a:r>
            <a:endParaRPr lang="ru-RU" sz="1800" b="1" i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861060" y="1124744"/>
            <a:ext cx="2406015" cy="1848485"/>
          </a:xfrm>
          <a:prstGeom prst="parallelogram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496744" y="4293096"/>
            <a:ext cx="2235200" cy="1867535"/>
          </a:xfrm>
          <a:prstGeom prst="parallelogram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41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Graphic spid="4" grpId="0">
        <p:bldAsOne/>
      </p:bldGraphic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9992"/>
            <a:ext cx="7776864" cy="93274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</a:t>
            </a:r>
            <a:b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«МЕЖБЮДЖЕТНЫЕ ТРАНСФЕРТЫ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(тыс. рублей)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322324"/>
              </p:ext>
            </p:extLst>
          </p:nvPr>
        </p:nvGraphicFramePr>
        <p:xfrm>
          <a:off x="107504" y="1772816"/>
          <a:ext cx="6264696" cy="388843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96344"/>
                <a:gridCol w="1008112"/>
                <a:gridCol w="936104"/>
                <a:gridCol w="1224136"/>
              </a:tblGrid>
              <a:tr h="6398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Наименование трансферта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2023 год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2024 год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Отклонение +, -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78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Дотация на выравнивание бюджетной обеспеченности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25 496,8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26 811,7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+ 1 314,9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081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Иные межбюджетные трансферты на выполнение полномочий органов местного самоуправления поселений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5 500,0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</a:t>
                      </a:r>
                      <a:r>
                        <a:rPr lang="ru-RU" sz="1400" b="1" i="1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227,7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+ 7</a:t>
                      </a:r>
                      <a:r>
                        <a:rPr lang="ru-RU" sz="1400" b="1" i="1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727,7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060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Иные межбюджетные трансферты на софинансирование инициативных проектов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100,0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163,0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+ 63,0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6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Итого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31 096,8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</a:t>
                      </a:r>
                      <a:r>
                        <a:rPr lang="ru-RU" sz="1400" b="1" i="1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202,4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+ 9</a:t>
                      </a:r>
                      <a:r>
                        <a:rPr lang="ru-RU" sz="1400" b="1" i="1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105,6</a:t>
                      </a:r>
                      <a:endParaRPr lang="ru-RU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рукопожат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5741" y="1340768"/>
            <a:ext cx="2688259" cy="1928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softEdge rad="63500"/>
          </a:effectLst>
        </p:spPr>
      </p:pic>
      <p:sp>
        <p:nvSpPr>
          <p:cNvPr id="7" name="Блок-схема: данные 6"/>
          <p:cNvSpPr/>
          <p:nvPr/>
        </p:nvSpPr>
        <p:spPr>
          <a:xfrm>
            <a:off x="6455929" y="3429000"/>
            <a:ext cx="2571768" cy="2141416"/>
          </a:xfrm>
          <a:prstGeom prst="flowChartInputOutpu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74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29454"/>
            <a:ext cx="3058598" cy="1842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3" t="3615" r="957" b="4048"/>
          <a:stretch/>
        </p:blipFill>
        <p:spPr bwMode="auto">
          <a:xfrm>
            <a:off x="7190598" y="116632"/>
            <a:ext cx="1909681" cy="1754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5832648" cy="93610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</a:t>
            </a:r>
            <a:b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«МЕЖБЮДЖЕТНЫЕ ТРАНСФЕРТЫ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(тыс. рублей)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99110"/>
              </p:ext>
            </p:extLst>
          </p:nvPr>
        </p:nvGraphicFramePr>
        <p:xfrm>
          <a:off x="107504" y="1052737"/>
          <a:ext cx="3888432" cy="573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80224783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41909801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4087713645"/>
                    </a:ext>
                  </a:extLst>
                </a:gridCol>
              </a:tblGrid>
              <a:tr h="972492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МО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Дотация на выравнивание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Иные межбюджетные трансферты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МБ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6517773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Александровское СП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1 297,8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894,1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306573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Бакшеевское</a:t>
                      </a: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СП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479,1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691,8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198435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Белоярское СП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1 869,3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656,6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983894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Бородинское СП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1 792,9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038,8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3026229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Екатерининское СП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1 588,7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585,3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1783849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Ермиловское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СП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1 469,3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998,6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934761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Журавлёвское</a:t>
                      </a: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СП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261,1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673,0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1378989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Иваново-</a:t>
                      </a:r>
                      <a:r>
                        <a:rPr lang="ru-RU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Мысское</a:t>
                      </a: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СП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2 516,1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607,3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5260022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Кипское</a:t>
                      </a:r>
                      <a:r>
                        <a:rPr lang="ru-RU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СП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457,4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998,9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653902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Кузнецовское</a:t>
                      </a:r>
                      <a:r>
                        <a:rPr lang="ru-RU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СП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076,6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730,1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4582827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Петелинское</a:t>
                      </a:r>
                      <a:r>
                        <a:rPr lang="ru-RU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СП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1 892,6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749,8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3287922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Петровское СП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2 506,4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855,4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3038495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Утьминское</a:t>
                      </a: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СП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2 618,9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961,6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5393154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Тевризское</a:t>
                      </a:r>
                      <a:r>
                        <a:rPr lang="ru-RU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ГП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573,5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ru-RU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786,4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5781390"/>
                  </a:ext>
                </a:extLst>
              </a:tr>
              <a:tr h="3174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ИТОГО: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27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399,7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r>
                        <a:rPr lang="ru-RU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227,7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47367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b="11676"/>
          <a:stretch/>
        </p:blipFill>
        <p:spPr bwMode="auto">
          <a:xfrm>
            <a:off x="3995936" y="3509637"/>
            <a:ext cx="2906965" cy="2122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51033" y="1556792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целях развития муниципальной практики инициативного бюджетирования выделены средства районного бюджета в сумме </a:t>
            </a:r>
            <a:r>
              <a:rPr lang="ru-RU" sz="14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163,0</a:t>
            </a:r>
            <a:r>
              <a:rPr lang="ru-RU" sz="1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тыс. рублей на реализацию </a:t>
            </a:r>
            <a:r>
              <a:rPr lang="ru-RU" sz="1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инициативных проектов в Иваново-</a:t>
            </a:r>
            <a:r>
              <a:rPr lang="ru-RU" sz="1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Мысском</a:t>
            </a:r>
            <a:r>
              <a:rPr lang="ru-RU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Кипском</a:t>
            </a:r>
            <a:r>
              <a:rPr lang="ru-RU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сельских поселениях: </a:t>
            </a:r>
          </a:p>
          <a:p>
            <a:r>
              <a:rPr lang="ru-RU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благоустройство общественной территории (мечети) в </a:t>
            </a:r>
            <a:r>
              <a:rPr lang="ru-RU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с. </a:t>
            </a:r>
            <a:r>
              <a:rPr lang="ru-RU" sz="14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Тайчи</a:t>
            </a:r>
            <a:r>
              <a:rPr lang="ru-RU" sz="1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(стоимость проекта – </a:t>
            </a:r>
            <a:r>
              <a:rPr lang="ru-RU" sz="1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148,0</a:t>
            </a:r>
            <a:r>
              <a:rPr lang="ru-RU" sz="14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тыс. </a:t>
            </a:r>
            <a:r>
              <a:rPr lang="ru-RU" sz="1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рублей); </a:t>
            </a:r>
            <a:endParaRPr lang="ru-RU" sz="14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ремонт ограждения кладбища в </a:t>
            </a:r>
            <a:r>
              <a:rPr lang="ru-RU" sz="1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д. </a:t>
            </a:r>
            <a:r>
              <a:rPr lang="ru-RU" sz="1400" b="1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Поддол</a:t>
            </a:r>
            <a:r>
              <a:rPr lang="ru-RU" sz="1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(стоимость проекта </a:t>
            </a:r>
            <a:r>
              <a:rPr lang="ru-RU" sz="1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4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185,00</a:t>
            </a:r>
            <a:r>
              <a:rPr lang="ru-RU" sz="1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тыс. </a:t>
            </a:r>
            <a:r>
              <a:rPr lang="ru-RU" sz="14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рублей).</a:t>
            </a:r>
            <a:endParaRPr lang="ru-RU" sz="14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83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2564904"/>
            <a:ext cx="6120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Constantia" panose="02030602050306030303" pitchFamily="18" charset="0"/>
              </a:rPr>
              <a:t>БЛАГОДАРЮ ЗА </a:t>
            </a:r>
            <a:r>
              <a:rPr lang="ru-RU" sz="2800" b="1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ВНИМАНИЕ!</a:t>
            </a:r>
            <a:endParaRPr lang="ru-RU" sz="2800" b="1" i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01" y="-2389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3820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187624" y="127856"/>
            <a:ext cx="7684634" cy="95870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ИСПОЛНЕНИЯ РАЙОННОГО БЮДЖЕТА ЗА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179512" y="1556792"/>
            <a:ext cx="2160240" cy="4680520"/>
            <a:chOff x="179512" y="1556792"/>
            <a:chExt cx="2160240" cy="468052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79512" y="1556792"/>
              <a:ext cx="2160240" cy="46805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95536" y="1628800"/>
              <a:ext cx="1728192" cy="79208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536" y="2708920"/>
              <a:ext cx="1728192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0070C0"/>
                  </a:solidFill>
                </a:rPr>
                <a:t>Доходы </a:t>
              </a:r>
            </a:p>
            <a:p>
              <a:pPr algn="ctr"/>
              <a:r>
                <a:rPr lang="ru-RU" sz="3200" b="1" dirty="0" smtClean="0">
                  <a:solidFill>
                    <a:srgbClr val="0070C0"/>
                  </a:solidFill>
                </a:rPr>
                <a:t>1 001,0</a:t>
              </a:r>
            </a:p>
            <a:p>
              <a:pPr algn="ctr"/>
              <a:endParaRPr lang="ru-RU" sz="3200" dirty="0"/>
            </a:p>
            <a:p>
              <a:pPr algn="ctr"/>
              <a:endParaRPr lang="ru-RU" sz="3200" dirty="0" smtClean="0"/>
            </a:p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Расходы</a:t>
              </a:r>
            </a:p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1 008,9</a:t>
              </a:r>
            </a:p>
            <a:p>
              <a:pPr algn="ctr"/>
              <a:endParaRPr lang="ru-RU" dirty="0"/>
            </a:p>
          </p:txBody>
        </p:sp>
      </p:grp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115832214"/>
              </p:ext>
            </p:extLst>
          </p:nvPr>
        </p:nvGraphicFramePr>
        <p:xfrm>
          <a:off x="2125741" y="3897052"/>
          <a:ext cx="7056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80075699"/>
              </p:ext>
            </p:extLst>
          </p:nvPr>
        </p:nvGraphicFramePr>
        <p:xfrm>
          <a:off x="2339752" y="1556792"/>
          <a:ext cx="7056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39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2" grpId="0">
        <p:bldAsOne/>
      </p:bldGraphic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76864" cy="93610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РАЙОННОГО БЮДЖЕТА ПО ДОХОДАМ ЗА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7768691"/>
              </p:ext>
            </p:extLst>
          </p:nvPr>
        </p:nvGraphicFramePr>
        <p:xfrm>
          <a:off x="323528" y="1556792"/>
          <a:ext cx="712879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6868973" y="1412776"/>
            <a:ext cx="1375435" cy="2996544"/>
            <a:chOff x="6868973" y="1412776"/>
            <a:chExt cx="1375435" cy="299654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868973" y="1412776"/>
              <a:ext cx="1368152" cy="504056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ВСЕГО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876256" y="2033056"/>
              <a:ext cx="1368152" cy="23762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57005" y="2339121"/>
            <a:ext cx="1080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1 001,0</a:t>
            </a:r>
          </a:p>
          <a:p>
            <a:endParaRPr lang="ru-RU" b="1" i="1" dirty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  760,8</a:t>
            </a:r>
          </a:p>
        </p:txBody>
      </p:sp>
    </p:spTree>
    <p:extLst>
      <p:ext uri="{BB962C8B-B14F-4D97-AF65-F5344CB8AC3E}">
        <p14:creationId xmlns:p14="http://schemas.microsoft.com/office/powerpoint/2010/main" val="1305146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4"/>
          <p:cNvSpPr txBox="1">
            <a:spLocks/>
          </p:cNvSpPr>
          <p:nvPr/>
        </p:nvSpPr>
        <p:spPr>
          <a:xfrm>
            <a:off x="1061709" y="101166"/>
            <a:ext cx="7776864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И НЕНАЛОГОВЫЕ ДОХОДЫ РАЙОННОГО БЮДЖЕТА 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(млн. рублей)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65427358"/>
              </p:ext>
            </p:extLst>
          </p:nvPr>
        </p:nvGraphicFramePr>
        <p:xfrm>
          <a:off x="1907704" y="1382319"/>
          <a:ext cx="5616624" cy="268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323528" y="1268760"/>
            <a:ext cx="3384376" cy="5328592"/>
            <a:chOff x="323528" y="1268760"/>
            <a:chExt cx="3384376" cy="532859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23528" y="1268760"/>
              <a:ext cx="3384376" cy="53285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544" y="1268760"/>
              <a:ext cx="3126010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70C0"/>
                  </a:solidFill>
                </a:rPr>
                <a:t>Неналоговые доходы </a:t>
              </a:r>
            </a:p>
            <a:p>
              <a:pPr algn="ctr"/>
              <a:endParaRPr lang="ru-RU" sz="3200" dirty="0"/>
            </a:p>
            <a:p>
              <a:pPr algn="ctr"/>
              <a:endParaRPr lang="ru-RU" sz="3200" dirty="0" smtClean="0"/>
            </a:p>
            <a:p>
              <a:pPr algn="ctr"/>
              <a:endParaRPr lang="ru-RU" dirty="0"/>
            </a:p>
            <a:p>
              <a:pPr algn="ctr"/>
              <a:endParaRPr lang="ru-RU" b="1" dirty="0" smtClean="0">
                <a:solidFill>
                  <a:srgbClr val="7030A0"/>
                </a:solidFill>
              </a:endParaRPr>
            </a:p>
            <a:p>
              <a:pPr algn="ctr"/>
              <a:endParaRPr lang="ru-RU" sz="800" b="1" dirty="0" smtClean="0">
                <a:solidFill>
                  <a:srgbClr val="7030A0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rgbClr val="7030A0"/>
                  </a:solidFill>
                </a:rPr>
                <a:t>Налоговые доходы</a:t>
              </a:r>
            </a:p>
            <a:p>
              <a:pPr algn="ctr"/>
              <a:endParaRPr lang="ru-RU" dirty="0"/>
            </a:p>
          </p:txBody>
        </p:sp>
        <p:pic>
          <p:nvPicPr>
            <p:cNvPr id="16" name="Picture 2" descr="D:\Крутько Татьяна\картинка для слайдов\1_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81128"/>
              <a:ext cx="2664516" cy="18037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:\Крутько Татьяна\картинка для слайдов\1_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132856"/>
              <a:ext cx="2766189" cy="18037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 rot="20386694">
            <a:off x="905526" y="2706658"/>
            <a:ext cx="105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+17,6%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267727">
            <a:off x="969667" y="5140971"/>
            <a:ext cx="93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+3,9%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917155227"/>
              </p:ext>
            </p:extLst>
          </p:nvPr>
        </p:nvGraphicFramePr>
        <p:xfrm>
          <a:off x="3419872" y="1628800"/>
          <a:ext cx="5868652" cy="473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7826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/>
      <p:bldP spid="19" grpId="0"/>
      <p:bldGraphic spid="2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187624" y="134741"/>
            <a:ext cx="7756574" cy="94493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ДОХОДОВ РАЙОННОГО БЮДЖЕТА В 2024 ГОДУ </a:t>
            </a: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(млн. </a:t>
            </a:r>
            <a:r>
              <a:rPr lang="ru-RU" sz="22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рублей)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63489246"/>
              </p:ext>
            </p:extLst>
          </p:nvPr>
        </p:nvGraphicFramePr>
        <p:xfrm>
          <a:off x="-180528" y="1052736"/>
          <a:ext cx="756691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483983" y="1484784"/>
            <a:ext cx="1545726" cy="50405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i="1" dirty="0" smtClean="0"/>
              <a:t>Отклонение</a:t>
            </a:r>
            <a:endParaRPr lang="ru-RU" sz="18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700007" y="2210594"/>
            <a:ext cx="1275652" cy="50405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+ 17,4</a:t>
            </a:r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35106" y="3284984"/>
            <a:ext cx="1275652" cy="50405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+ 0,1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44581" y="4293096"/>
            <a:ext cx="1275652" cy="50405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+ 1,4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44581" y="5298512"/>
            <a:ext cx="1275652" cy="50405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+ 1,2</a:t>
            </a:r>
          </a:p>
        </p:txBody>
      </p:sp>
    </p:spTree>
    <p:extLst>
      <p:ext uri="{BB962C8B-B14F-4D97-AF65-F5344CB8AC3E}">
        <p14:creationId xmlns:p14="http://schemas.microsoft.com/office/powerpoint/2010/main" val="1959816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  <p:bldP spid="6" grpId="0" animBg="1"/>
      <p:bldP spid="2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115616" y="145897"/>
            <a:ext cx="7726318" cy="92262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НЕНАЛОГОВЫХ ДОХОДОВ РАЙОННОГО БЮДЖЕТА В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(тыс. рублей)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49799406"/>
              </p:ext>
            </p:extLst>
          </p:nvPr>
        </p:nvGraphicFramePr>
        <p:xfrm>
          <a:off x="-1044624" y="1194610"/>
          <a:ext cx="10044608" cy="554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1151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932040" y="2276872"/>
            <a:ext cx="3960440" cy="44644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2348880"/>
            <a:ext cx="4248472" cy="43924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187624" y="175163"/>
            <a:ext cx="7778951" cy="86409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ЗАДОЛЖЕННОСТЬ В РАЙОННЫЙ БЮДЖЕТ ПО СОСТОЯНИЮ НА 01.01.2025 ГОДА </a:t>
            </a: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(тыс. рублей)</a:t>
            </a:r>
            <a:endParaRPr lang="ru-RU" sz="22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2021044"/>
              </p:ext>
            </p:extLst>
          </p:nvPr>
        </p:nvGraphicFramePr>
        <p:xfrm>
          <a:off x="323528" y="2276872"/>
          <a:ext cx="4259293" cy="460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62322694"/>
              </p:ext>
            </p:extLst>
          </p:nvPr>
        </p:nvGraphicFramePr>
        <p:xfrm>
          <a:off x="5076056" y="2132856"/>
          <a:ext cx="3960440" cy="466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854278" y="1340768"/>
            <a:ext cx="3312368" cy="8464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Просроченная дебиторская задолженность по неналоговым доходам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1364992"/>
            <a:ext cx="3096344" cy="79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Недоимка по налоговым доходам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80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 animBg="1"/>
      <p:bldGraphic spid="6" grpId="0">
        <p:bldAsOne/>
      </p:bldGraphic>
      <p:bldGraphic spid="7" grpId="0">
        <p:bldAsOne/>
      </p:bldGraphic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1238855"/>
            <a:ext cx="7416824" cy="3600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187624" y="175163"/>
            <a:ext cx="7778951" cy="86409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ПОВЫШЕНИЮ ДОХОДОВ РАЙОННОГО БЮДЖЕТА В 2024 ГОДУ (тыс. рублей)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8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0939" y="1330895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сокращения задолженности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налоговых,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неналоговых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других обязательных платежей в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уровней и государственные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внебюджетные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районе работает межведомственная комиссия.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Межведомственной комиссией по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мобилизации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районный бюджет за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проведено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заседания.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работы комиссии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полученных доходов составила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2 483,2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76056" y="4664064"/>
            <a:ext cx="3983360" cy="185199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05528" y="1484784"/>
            <a:ext cx="2525631" cy="1273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23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6" grpId="0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powerpointstore.com_1</Template>
  <TotalTime>3391</TotalTime>
  <Words>1361</Words>
  <Application>Microsoft Office PowerPoint</Application>
  <PresentationFormat>Экран (4:3)</PresentationFormat>
  <Paragraphs>332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ВНЕСЕНИЕ ИЗМЕНЕНИЙ В РЕШЕНИЕ  О БЮДЖЕТЕ (млн. рублей)</vt:lpstr>
      <vt:lpstr>ОСНОВНЫЕ ПАРАМЕТРЫ ИСПОЛНЕНИЯ РАЙОННОГО БЮДЖЕТА ЗА 2024 ГОД (млн. рублей)</vt:lpstr>
      <vt:lpstr>ИСПОЛНЕНИЕ РАЙОННОГО БЮДЖЕТА ПО ДОХОДАМ ЗА 2024 ГОД (млн. рублей)</vt:lpstr>
      <vt:lpstr>Презентация PowerPoint</vt:lpstr>
      <vt:lpstr>СТРУКТУРА НАЛОГОВЫХ ДОХОДОВ РАЙОННОГО БЮДЖЕТА В 2024 ГОДУ (млн. рублей)</vt:lpstr>
      <vt:lpstr>СТРУКТУРА НЕНАЛОГОВЫХ ДОХОДОВ РАЙОННОГО БЮДЖЕТА В 2024 ГОДУ (тыс. рублей)</vt:lpstr>
      <vt:lpstr>ЗАДОЛЖЕННОСТЬ В РАЙОННЫЙ БЮДЖЕТ ПО СОСТОЯНИЮ НА 01.01.2025 ГОДА (тыс. рублей)</vt:lpstr>
      <vt:lpstr>РАБОТА ПО ПОВЫШЕНИЮ ДОХОДОВ РАЙОННОГО БЮДЖЕТА В 2024 ГОДУ (тыс. рублей)</vt:lpstr>
      <vt:lpstr>ДИНАМИКА БЕЗВОЗМЕЗДНЫХ ПОСТУПЛЕНИЙ В РАЙОННЫЙ БЮДЖЕТ (млн. рублей)</vt:lpstr>
      <vt:lpstr>РАСХОДЫ РАЙОННОГО БЮДЖЕТА  ЗА 2024 ГОД (млн. рублей)</vt:lpstr>
      <vt:lpstr>РАСХОДЫ РАЙОННОГО БЮДЖЕТА  ЗА 2024 ГОД (млн. рублей)</vt:lpstr>
      <vt:lpstr>СТРУКТУРА РАСХОДОВ  РАЙОННОГО БЮДЖЕТА ЗА 2024 ГОД (млн. рублей)</vt:lpstr>
      <vt:lpstr>РАСХОДЫ НА РЕШЕНИЕ ОБЩЕГОСУДАРСТВЕННЫХ ВОПРОСОВ (млн. рублей)</vt:lpstr>
      <vt:lpstr>РАСХОДЫ НА РЕШЕНИЕ ДРУГИХ ОБЩЕГОСУДАРСТВЕННЫХ ВОПРОСОВ (млн. рублей)</vt:lpstr>
      <vt:lpstr>РАСХОДЫ ПО РАЗДЕЛУ  «НАЦИОНАЛЬНАЯ БЕЗОПАСНОСТЬ» (тыс. рублей)</vt:lpstr>
      <vt:lpstr>РАСХОДЫ ПО РАЗДЕЛУ  «НАЦИОНАЛЬНАЯ ЭКОНОМИКА» (млн. рублей)</vt:lpstr>
      <vt:lpstr>РАСХОДЫ ПО РАЗДЕЛУ  «ЖИЛИЩНО-КОММУНАЛЬНОЕ ХОЗЯЙСТВО»  (млн. рублей)</vt:lpstr>
      <vt:lpstr>РАСХОДЫ ПО РАЗДЕЛУ  «ЖИЛИЩНО-КОММУНАЛЬНОЕ ХОЗЯЙСТВО»  (млн.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ПО РАЗДЕЛУ  «СОЦИАЛЬНАЯ ПОЛИТИКА» (млн. рублей)</vt:lpstr>
      <vt:lpstr>РАСХОДЫ ПО РАЗДЕЛУ  «МЕЖБЮДЖЕТНЫЕ ТРАНСФЕРТЫ» (тыс. рублей)</vt:lpstr>
      <vt:lpstr>РАСХОДЫ ПО РАЗДЕЛУ  «МЕЖБЮДЖЕТНЫЕ ТРАНСФЕРТЫ» (тыс. рублей)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373</cp:revision>
  <dcterms:created xsi:type="dcterms:W3CDTF">2024-04-11T04:12:58Z</dcterms:created>
  <dcterms:modified xsi:type="dcterms:W3CDTF">2025-04-11T02:42:02Z</dcterms:modified>
</cp:coreProperties>
</file>