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3.xml" ContentType="application/vnd.openxmlformats-officedocument.drawingml.chartshapes+xml"/>
  <Override PartName="/ppt/charts/chart1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3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84" r:id="rId11"/>
    <p:sldId id="271" r:id="rId12"/>
    <p:sldId id="269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0BF9"/>
    <a:srgbClr val="FFCC00"/>
    <a:srgbClr val="FF7C80"/>
    <a:srgbClr val="4E5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35649643348289"/>
          <c:y val="2.6545946949577907E-2"/>
          <c:w val="0.68423372310833608"/>
          <c:h val="0.8239590578215817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50000">
                  <a:schemeClr val="tx2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metal">
              <a:bevelT w="165100" prst="coolSlant"/>
              <a:bevelB w="165100" prst="coolSlant"/>
            </a:sp3d>
          </c:spPr>
          <c:invertIfNegative val="0"/>
          <c:dLbls>
            <c:dLbl>
              <c:idx val="0"/>
              <c:layout>
                <c:manualLayout>
                  <c:x val="9.9169076917722497E-3"/>
                  <c:y val="-7.00645133797919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0835054941230354E-3"/>
                  <c:y val="-4.34883186495260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333608790596854E-2"/>
                  <c:y val="-4.8320354055028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9169076917722497E-3"/>
                  <c:y val="-6.5232477974289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i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2024 год 
(Первонач.)</c:v>
                </c:pt>
                <c:pt idx="1">
                  <c:v>2024 год
(Уточн.)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432</c:v>
                </c:pt>
                <c:pt idx="1">
                  <c:v>833.42</c:v>
                </c:pt>
                <c:pt idx="2">
                  <c:v>548.673</c:v>
                </c:pt>
                <c:pt idx="3">
                  <c:v>481.45400000000001</c:v>
                </c:pt>
                <c:pt idx="4">
                  <c:v>471.23599999999999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>
              <a:gsLst>
                <a:gs pos="0">
                  <a:srgbClr val="FFFF00"/>
                </a:gs>
                <a:gs pos="2900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metal">
              <a:bevelT w="165100" prst="coolSlant"/>
              <a:bevelB w="165100" prst="coolSlant"/>
            </a:sp3d>
          </c:spPr>
          <c:invertIfNegative val="0"/>
          <c:dLbls>
            <c:txPr>
              <a:bodyPr/>
              <a:lstStyle/>
              <a:p>
                <a:pPr>
                  <a:defRPr i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2024 год 
(Первонач.)</c:v>
                </c:pt>
                <c:pt idx="1">
                  <c:v>2024 год
(Уточн.)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1.98</c:v>
                </c:pt>
                <c:pt idx="1">
                  <c:v>6.9450000000000003</c:v>
                </c:pt>
                <c:pt idx="2">
                  <c:v>2.7570000000000001</c:v>
                </c:pt>
                <c:pt idx="3">
                  <c:v>2.7360000000000002</c:v>
                </c:pt>
                <c:pt idx="4">
                  <c:v>2.73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24000">
                  <a:srgbClr val="92D050"/>
                </a:gs>
                <a:gs pos="100000">
                  <a:srgbClr val="00B050"/>
                </a:gs>
              </a:gsLst>
              <a:lin ang="5400000" scaled="0"/>
            </a:gradFill>
            <a:scene3d>
              <a:camera prst="orthographicFront"/>
              <a:lightRig rig="threePt" dir="t"/>
            </a:scene3d>
            <a:sp3d prstMaterial="metal">
              <a:bevelT w="165100" prst="coolSlant"/>
              <a:bevelB w="165100" prst="coolSlant"/>
            </a:sp3d>
          </c:spPr>
          <c:invertIfNegative val="0"/>
          <c:dLbls>
            <c:dLbl>
              <c:idx val="0"/>
              <c:layout>
                <c:manualLayout>
                  <c:x val="8.5002065929476456E-3"/>
                  <c:y val="-2.899221243301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0835054941230354E-3"/>
                  <c:y val="-1.932814162201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501032964738219E-3"/>
                  <c:y val="-3.38242478385201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5002065929476456E-3"/>
                  <c:y val="-2.65761947302658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i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2024 год 
(Первонач.)</c:v>
                </c:pt>
                <c:pt idx="1">
                  <c:v>2024 год
(Уточн.)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117.62</c:v>
                </c:pt>
                <c:pt idx="1">
                  <c:v>131.47800000000001</c:v>
                </c:pt>
                <c:pt idx="2">
                  <c:v>141.024</c:v>
                </c:pt>
                <c:pt idx="3">
                  <c:v>149</c:v>
                </c:pt>
                <c:pt idx="4">
                  <c:v>157.04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7348736"/>
        <c:axId val="87350272"/>
        <c:axId val="0"/>
      </c:bar3DChart>
      <c:catAx>
        <c:axId val="87348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002060"/>
                </a:solidFill>
                <a:latin typeface="Franklin Gothic Demi Cond" panose="020B0706030402020204" pitchFamily="34" charset="0"/>
              </a:defRPr>
            </a:pPr>
            <a:endParaRPr lang="ru-RU"/>
          </a:p>
        </c:txPr>
        <c:crossAx val="87350272"/>
        <c:crosses val="autoZero"/>
        <c:auto val="1"/>
        <c:lblAlgn val="ctr"/>
        <c:lblOffset val="100"/>
        <c:noMultiLvlLbl val="0"/>
      </c:catAx>
      <c:valAx>
        <c:axId val="87350272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2060"/>
                </a:solidFill>
              </a:defRPr>
            </a:pPr>
            <a:endParaRPr lang="ru-RU"/>
          </a:p>
        </c:txPr>
        <c:crossAx val="87348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367331185004652"/>
          <c:y val="0.19252408027722956"/>
          <c:w val="0.20782648155700589"/>
          <c:h val="0.60287175093178391"/>
        </c:manualLayout>
      </c:layout>
      <c:overlay val="0"/>
      <c:txPr>
        <a:bodyPr/>
        <a:lstStyle/>
        <a:p>
          <a:pPr algn="ctr">
            <a:defRPr lang="ru-RU" sz="1800" b="0" i="0" u="none" strike="noStrike" kern="1200" baseline="0">
              <a:solidFill>
                <a:srgbClr val="002060"/>
              </a:solidFill>
              <a:effectLst/>
              <a:latin typeface="Franklin Gothic Demi Cond" panose="020B0706030402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258634926449613E-2"/>
          <c:y val="1.46048552902255E-2"/>
          <c:w val="0.61187139116674727"/>
          <c:h val="0.895331870420050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spPr>
              <a:solidFill>
                <a:srgbClr val="4E56F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6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7"/>
            <c:bubble3D val="0"/>
            <c:spPr>
              <a:solidFill>
                <a:srgbClr val="FF7C8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8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1"/>
              <c:layout>
                <c:manualLayout>
                  <c:x val="4.3730313748922792E-2"/>
                  <c:y val="2.527521623139917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5.2852986304824989E-2"/>
                  <c:y val="8.496709978431964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-3.923691286553746E-2"/>
                  <c:y val="6.179080442277951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 algn="ctr" rtl="0">
                  <a:defRPr lang="ru-RU" sz="14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 (+105,3)</c:v>
                </c:pt>
                <c:pt idx="1">
                  <c:v>Культура (+11,1)</c:v>
                </c:pt>
                <c:pt idx="2">
                  <c:v>Социальная политика (-0,8)</c:v>
                </c:pt>
                <c:pt idx="3">
                  <c:v>Физкультура и спорт (+1,7)</c:v>
                </c:pt>
                <c:pt idx="4">
                  <c:v>Национальная экономика (+0,6)</c:v>
                </c:pt>
                <c:pt idx="5">
                  <c:v>Жилищно-коммунальное хозяйство (+2,0)</c:v>
                </c:pt>
                <c:pt idx="6">
                  <c:v>Охрана окружающей среды (+0,3)</c:v>
                </c:pt>
                <c:pt idx="7">
                  <c:v>Общегосударственные вопросы (+15,8)</c:v>
                </c:pt>
                <c:pt idx="8">
                  <c:v>Межбюджетные трансферты (+5,0)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473.62099999999998</c:v>
                </c:pt>
                <c:pt idx="1">
                  <c:v>68.448999999999998</c:v>
                </c:pt>
                <c:pt idx="2">
                  <c:v>19</c:v>
                </c:pt>
                <c:pt idx="3">
                  <c:v>3.7810000000000001</c:v>
                </c:pt>
                <c:pt idx="4">
                  <c:v>9.6999999999999993</c:v>
                </c:pt>
                <c:pt idx="5">
                  <c:v>5.859</c:v>
                </c:pt>
                <c:pt idx="6">
                  <c:v>0.57499999999999996</c:v>
                </c:pt>
                <c:pt idx="7">
                  <c:v>72.108999999999995</c:v>
                </c:pt>
                <c:pt idx="8">
                  <c:v>39.399000000000001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306307557418549"/>
          <c:y val="7.6519858482402198E-2"/>
          <c:w val="0.26300174605224041"/>
          <c:h val="0.92348014151759783"/>
        </c:manualLayout>
      </c:layout>
      <c:overlay val="0"/>
      <c:txPr>
        <a:bodyPr/>
        <a:lstStyle/>
        <a:p>
          <a:pPr algn="ctr" rtl="0">
            <a:defRPr lang="ru-RU" sz="1400" b="0" i="1" u="none" strike="noStrike" kern="1200" baseline="0">
              <a:solidFill>
                <a:srgbClr val="002060"/>
              </a:solidFill>
              <a:latin typeface="Arial Rounded MT Bold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10"/>
      <c:depthPercent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1884414803583916"/>
          <c:w val="0.76576566119519052"/>
          <c:h val="0.692521419188717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25"/>
          <c:dPt>
            <c:idx val="0"/>
            <c:bubble3D val="0"/>
            <c:explosion val="11"/>
            <c:spPr>
              <a:gradFill>
                <a:gsLst>
                  <a:gs pos="0">
                    <a:srgbClr val="FFC000"/>
                  </a:gs>
                  <a:gs pos="60000">
                    <a:srgbClr val="FFC000"/>
                  </a:gs>
                  <a:gs pos="100000">
                    <a:srgbClr val="FFFF00"/>
                  </a:gs>
                </a:gsLst>
                <a:lin ang="16200000" scaled="1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explosion val="8"/>
            <c:spPr>
              <a:gradFill>
                <a:gsLst>
                  <a:gs pos="0">
                    <a:srgbClr val="C00000"/>
                  </a:gs>
                  <a:gs pos="13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lumMod val="75000"/>
                    </a:schemeClr>
                  </a:gs>
                  <a:gs pos="33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3"/>
            <c:bubble3D val="0"/>
            <c:explosion val="30"/>
            <c:spPr>
              <a:gradFill>
                <a:gsLst>
                  <a:gs pos="0">
                    <a:schemeClr val="accent4">
                      <a:lumMod val="75000"/>
                    </a:schemeClr>
                  </a:gs>
                  <a:gs pos="4200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4"/>
            <c:bubble3D val="0"/>
            <c:explosion val="34"/>
            <c:spPr>
              <a:solidFill>
                <a:srgbClr val="1C0BF9"/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Pt>
            <c:idx val="5"/>
            <c:bubble3D val="0"/>
            <c:explosion val="34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6"/>
            <c:bubble3D val="0"/>
            <c:explosion val="32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Pt>
            <c:idx val="7"/>
            <c:bubble3D val="0"/>
            <c:explosion val="28"/>
            <c:spPr>
              <a:gradFill>
                <a:gsLst>
                  <a:gs pos="0">
                    <a:schemeClr val="accent5">
                      <a:lumMod val="75000"/>
                    </a:schemeClr>
                  </a:gs>
                  <a:gs pos="42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0"/>
              <c:layout>
                <c:manualLayout>
                  <c:x val="-0.16840242304079656"/>
                  <c:y val="-0.20144902200409104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704844372381312"/>
                  <c:y val="0.15080366887339317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-0.17601060495765811"/>
                  <c:y val="-0.16733059071867831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8.8239573712373589E-3"/>
                  <c:y val="0.16623822843213498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-0.16731225552053089"/>
                  <c:y val="0.23662321833521766"/>
                </c:manualLayout>
              </c:layout>
              <c:spPr/>
              <c:txPr>
                <a:bodyPr/>
                <a:lstStyle/>
                <a:p>
                  <a:pPr algn="ctr" rtl="0">
                    <a:defRPr lang="ru-RU" sz="1400" b="1" i="1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bestFit"/>
            <c:showLegendKey val="1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Лист1!$A$2:$A$9</c:f>
              <c:strCache>
                <c:ptCount val="8"/>
                <c:pt idx="0">
                  <c:v>Органы местного самоуправления</c:v>
                </c:pt>
                <c:pt idx="1">
                  <c:v>Финансовые органы</c:v>
                </c:pt>
                <c:pt idx="2">
                  <c:v>Казенное учреждение по обслуживанию органов управления</c:v>
                </c:pt>
                <c:pt idx="3">
                  <c:v>Глава муниципального района</c:v>
                </c:pt>
                <c:pt idx="4">
                  <c:v>Административная комиссия</c:v>
                </c:pt>
                <c:pt idx="5">
                  <c:v>Расходы на осуществление пераданных полномочий от поселений</c:v>
                </c:pt>
                <c:pt idx="6">
                  <c:v>Осуществление государственного полномочия по составлению списков кандидатов присяжных в присяжные заседатели</c:v>
                </c:pt>
                <c:pt idx="7">
                  <c:v>Резервный фонд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16444.3</c:v>
                </c:pt>
                <c:pt idx="1">
                  <c:v>11206</c:v>
                </c:pt>
                <c:pt idx="2">
                  <c:v>36760.300000000003</c:v>
                </c:pt>
                <c:pt idx="3">
                  <c:v>3167.2</c:v>
                </c:pt>
                <c:pt idx="4">
                  <c:v>331.4</c:v>
                </c:pt>
                <c:pt idx="5">
                  <c:v>2700</c:v>
                </c:pt>
                <c:pt idx="6">
                  <c:v>0.5</c:v>
                </c:pt>
                <c:pt idx="7">
                  <c:v>1500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11"/>
          <c:dPt>
            <c:idx val="0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explosion val="30"/>
            <c:spPr>
              <a:solidFill>
                <a:srgbClr val="92D050">
                  <a:alpha val="89000"/>
                </a:srgb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explosion val="4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Pt>
            <c:idx val="3"/>
            <c:bubble3D val="0"/>
            <c:spPr>
              <a:solidFill>
                <a:srgbClr val="7030A0">
                  <a:alpha val="64000"/>
                </a:srgb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0"/>
              <c:layout>
                <c:manualLayout>
                  <c:x val="-6.8472784069743803E-2"/>
                  <c:y val="-3.359571583584657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18425828502715386"/>
                  <c:y val="-0.3023817392186812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8.0922381173333682E-2"/>
                  <c:y val="6.675349142204382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0.20579706829960071"/>
                  <c:y val="5.17927447117999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-0.12449597103589798"/>
                  <c:y val="0.11216995100169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 algn="ctr" rtl="0">
                  <a:defRPr lang="ru-RU" sz="1400" b="1" i="1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Другие вопросы в области национальной экономики</c:v>
                </c:pt>
                <c:pt idx="3">
                  <c:v>Транспорт</c:v>
                </c:pt>
                <c:pt idx="4">
                  <c:v>Дорожное хозяйство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433.65</c:v>
                </c:pt>
                <c:pt idx="1">
                  <c:v>5079.3680000000004</c:v>
                </c:pt>
                <c:pt idx="2">
                  <c:v>250</c:v>
                </c:pt>
                <c:pt idx="3">
                  <c:v>2500</c:v>
                </c:pt>
                <c:pt idx="4">
                  <c:v>1436.9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08091271383901E-2"/>
          <c:y val="0.10054029944385265"/>
          <c:w val="0.914919087286161"/>
          <c:h val="0.8992078222245457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17"/>
          <c:dPt>
            <c:idx val="0"/>
            <c:bubble3D val="0"/>
            <c:explosion val="8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spPr>
              <a:solidFill>
                <a:srgbClr val="7030A0">
                  <a:alpha val="93000"/>
                </a:srgb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3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4"/>
            <c:bubble3D val="0"/>
            <c:explosion val="9"/>
            <c:spPr>
              <a:solidFill>
                <a:schemeClr val="tx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1"/>
              <c:layout>
                <c:manualLayout>
                  <c:x val="0.14613766354890931"/>
                  <c:y val="-0.1650124387050676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0.11219400624413552"/>
                  <c:y val="0.1149858621373224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 algn="ctr" rtl="0">
                  <a:defRPr lang="ru-RU" sz="1400" b="1" i="1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Централизованная клубная система</c:v>
                </c:pt>
                <c:pt idx="1">
                  <c:v>Централизованная библиотечная система</c:v>
                </c:pt>
                <c:pt idx="2">
                  <c:v>Районный краеведческий музей</c:v>
                </c:pt>
                <c:pt idx="3">
                  <c:v>Управление в сфере культуры</c:v>
                </c:pt>
                <c:pt idx="4">
                  <c:v>Другие вопросы в области культуры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22.1</c:v>
                </c:pt>
                <c:pt idx="1">
                  <c:v>10.3</c:v>
                </c:pt>
                <c:pt idx="2">
                  <c:v>1.9</c:v>
                </c:pt>
                <c:pt idx="3">
                  <c:v>2.8</c:v>
                </c:pt>
                <c:pt idx="4">
                  <c:v>31.3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spPr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76000">
                  <a:schemeClr val="tx2">
                    <a:lumMod val="51000"/>
                    <a:lumOff val="49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 prstMaterial="metal"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-4.1902671641756576E-3"/>
                  <c:y val="5.5204270289380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935114427837717E-3"/>
                  <c:y val="1.0515099102739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1.0515099102739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Доходы всего</c:v>
                </c:pt>
                <c:pt idx="3">
                  <c:v>Расходы</c:v>
                </c:pt>
                <c:pt idx="4">
                  <c:v>Дефицит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143.78200000000001</c:v>
                </c:pt>
                <c:pt idx="1">
                  <c:v>548.673</c:v>
                </c:pt>
                <c:pt idx="2">
                  <c:v>692.45600000000002</c:v>
                </c:pt>
                <c:pt idx="3">
                  <c:v>692.45600000000002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2026 год</c:v>
                </c:pt>
              </c:strCache>
            </c:strRef>
          </c:tx>
          <c:spPr>
            <a:gradFill>
              <a:gsLst>
                <a:gs pos="0">
                  <a:schemeClr val="accent2">
                    <a:lumMod val="75000"/>
                  </a:schemeClr>
                </a:gs>
                <a:gs pos="84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 prstMaterial="metal"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-2.7935114427837717E-3"/>
                  <c:y val="1.5772648654108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80534328351315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1902671641756576E-3"/>
                  <c:y val="1.0515099102739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80534328351315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Доходы всего</c:v>
                </c:pt>
                <c:pt idx="3">
                  <c:v>Расходы</c:v>
                </c:pt>
                <c:pt idx="4">
                  <c:v>Дефицит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151.73699999999999</c:v>
                </c:pt>
                <c:pt idx="1">
                  <c:v>481.45400000000001</c:v>
                </c:pt>
                <c:pt idx="2">
                  <c:v>633.19100000000003</c:v>
                </c:pt>
                <c:pt idx="3">
                  <c:v>633.19100000000003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2027 год</c:v>
                </c:pt>
              </c:strCache>
            </c:strRef>
          </c:tx>
          <c:spPr>
            <a:gradFill>
              <a:gsLst>
                <a:gs pos="0">
                  <a:srgbClr val="92D050"/>
                </a:gs>
                <a:gs pos="74000">
                  <a:schemeClr val="accent3">
                    <a:lumMod val="92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5400000" scaled="0"/>
            </a:gradFill>
            <a:scene3d>
              <a:camera prst="orthographicFront"/>
              <a:lightRig rig="balanced" dir="t"/>
            </a:scene3d>
            <a:sp3d prstMaterial="metal"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1.3967557213918859E-2"/>
                  <c:y val="1.0515099102739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7772900497432001E-3"/>
                  <c:y val="2.1030198205478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967557213918859E-2"/>
                  <c:y val="2.3658972981163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174045771135087E-2"/>
                  <c:y val="2.3658972981163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Доходы всего</c:v>
                </c:pt>
                <c:pt idx="3">
                  <c:v>Расходы</c:v>
                </c:pt>
                <c:pt idx="4">
                  <c:v>Дефицит</c:v>
                </c:pt>
              </c:strCache>
            </c:strRef>
          </c:cat>
          <c:val>
            <c:numRef>
              <c:f>Лист1!$D$2:$D$6</c:f>
              <c:numCache>
                <c:formatCode>0.0</c:formatCode>
                <c:ptCount val="5"/>
                <c:pt idx="0">
                  <c:v>159.774</c:v>
                </c:pt>
                <c:pt idx="1">
                  <c:v>471.23599999999999</c:v>
                </c:pt>
                <c:pt idx="2">
                  <c:v>631.01</c:v>
                </c:pt>
                <c:pt idx="3">
                  <c:v>631.01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711040"/>
        <c:axId val="144738176"/>
      </c:barChart>
      <c:catAx>
        <c:axId val="14471104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4738176"/>
        <c:crosses val="autoZero"/>
        <c:auto val="1"/>
        <c:lblAlgn val="ctr"/>
        <c:lblOffset val="100"/>
        <c:noMultiLvlLbl val="0"/>
      </c:catAx>
      <c:valAx>
        <c:axId val="1447381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.0" sourceLinked="1"/>
        <c:majorTickMark val="none"/>
        <c:minorTickMark val="none"/>
        <c:tickLblPos val="nextTo"/>
        <c:crossAx val="14471104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600" i="1">
          <a:solidFill>
            <a:srgbClr val="002060"/>
          </a:solidFill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0942158047254009"/>
          <c:y val="0.3140233740966451"/>
        </c:manualLayout>
      </c:layout>
      <c:overlay val="0"/>
      <c:txPr>
        <a:bodyPr/>
        <a:lstStyle/>
        <a:p>
          <a:pPr>
            <a:defRPr sz="1800">
              <a:solidFill>
                <a:srgbClr val="FF0000"/>
              </a:solidFill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472654272982014E-2"/>
          <c:y val="0.19514633875368861"/>
          <c:w val="0.77096796343616136"/>
          <c:h val="0.80055197119019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65100" prst="coolSlant"/>
              <a:bevelB w="165100" prst="coolSlant"/>
            </a:sp3d>
          </c:spPr>
          <c:explosion val="25"/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Lbls>
            <c:dLbl>
              <c:idx val="1"/>
              <c:layout>
                <c:manualLayout>
                  <c:x val="-4.0060845862805367E-2"/>
                  <c:y val="0.1989121804894307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 algn="ctr">
                  <a:defRPr lang="ru-RU" sz="14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141.024</c:v>
                </c:pt>
                <c:pt idx="1">
                  <c:v>2.7570000000000001</c:v>
                </c:pt>
                <c:pt idx="2">
                  <c:v>548.673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583352235554072"/>
          <c:y val="0.22060387599209844"/>
          <c:w val="0.25970108259576097"/>
          <c:h val="0.77939612400790159"/>
        </c:manualLayout>
      </c:layout>
      <c:overlay val="0"/>
      <c:txPr>
        <a:bodyPr/>
        <a:lstStyle/>
        <a:p>
          <a:pPr>
            <a:defRPr lang="ru-RU" sz="1600" b="1" i="1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 b="1" i="0" u="none" strike="noStrike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2024 </a:t>
            </a:r>
            <a:r>
              <a:rPr lang="ru-RU" sz="1800" b="1" i="0" u="none" strike="noStrike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год</a:t>
            </a:r>
          </a:p>
          <a:p>
            <a:pPr>
              <a:defRPr sz="1800"/>
            </a:pPr>
            <a:r>
              <a:rPr lang="ru-RU" sz="1800" b="1" i="0" u="none" strike="noStrike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i="0" u="none" strike="noStrike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(первонач.)</a:t>
            </a:r>
          </a:p>
        </c:rich>
      </c:tx>
      <c:layout>
        <c:manualLayout>
          <c:xMode val="edge"/>
          <c:yMode val="edge"/>
          <c:x val="6.5655728606769631E-2"/>
          <c:y val="0.5487836103820356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6937037037037037"/>
          <c:w val="0.90859692684155602"/>
          <c:h val="0.726925925925925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 (первонач.)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65100" prst="coolSlant"/>
              <a:bevelB w="165100" prst="coolSlant"/>
            </a:sp3d>
          </c:spPr>
          <c:explosion val="25"/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flat">
                <a:bevelT w="165100" prst="coolSlant"/>
                <a:bevelB w="165100" prst="coolSlant"/>
              </a:sp3d>
            </c:spPr>
          </c:dPt>
          <c:dLbls>
            <c:numFmt formatCode="0.0%" sourceLinked="0"/>
            <c:txPr>
              <a:bodyPr/>
              <a:lstStyle/>
              <a:p>
                <a:pPr algn="ctr">
                  <a:defRPr lang="ru-RU" sz="14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117.622</c:v>
                </c:pt>
                <c:pt idx="1">
                  <c:v>1.98</c:v>
                </c:pt>
                <c:pt idx="2">
                  <c:v>431.44099999999997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030722497193127"/>
          <c:y val="3.0294029823305695E-2"/>
          <c:w val="0.51424193206334246"/>
          <c:h val="0.786434523066116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65100" prst="coolSlant"/>
              <a:bevelB w="165100" prst="coolSlant"/>
            </a:sp3d>
          </c:spPr>
          <c:dPt>
            <c:idx val="0"/>
            <c:bubble3D val="0"/>
            <c:spPr>
              <a:gradFill>
                <a:gsLst>
                  <a:gs pos="0">
                    <a:schemeClr val="accent1">
                      <a:lumMod val="75000"/>
                    </a:schemeClr>
                  </a:gs>
                  <a:gs pos="35000">
                    <a:schemeClr val="tx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32000"/>
                      <a:lumOff val="68000"/>
                    </a:scheme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gradFill>
                <a:gsLst>
                  <a:gs pos="0">
                    <a:schemeClr val="accent6">
                      <a:lumMod val="75000"/>
                    </a:schemeClr>
                  </a:gs>
                  <a:gs pos="87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 prstMaterial="flat">
                <a:bevelT w="139700" h="139700" prst="divot"/>
                <a:bevelB w="152400" h="50800" prst="softRound"/>
              </a:sp3d>
            </c:spPr>
          </c:dPt>
          <c:dLbls>
            <c:dLbl>
              <c:idx val="0"/>
              <c:layout>
                <c:manualLayout>
                  <c:x val="-7.52589576438039E-2"/>
                  <c:y val="3.8508720600346019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1400" b="0" i="1" u="none" strike="noStrike" kern="1200" baseline="0">
                      <a:solidFill>
                        <a:srgbClr val="002060"/>
                      </a:solidFill>
                      <a:latin typeface="Arial Rounded MT Bold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3.467909365383369E-2"/>
                  <c:y val="2.3150751541978133E-2"/>
                </c:manualLayout>
              </c:layout>
              <c:spPr/>
              <c:txPr>
                <a:bodyPr/>
                <a:lstStyle/>
                <a:p>
                  <a:pPr algn="ctr">
                    <a:defRPr lang="en-US" sz="1400" b="0" i="1" u="none" strike="noStrike" kern="1200" baseline="0">
                      <a:solidFill>
                        <a:srgbClr val="002060"/>
                      </a:solidFill>
                      <a:latin typeface="Arial Rounded MT Bold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Налог на доходы физических лиц</c:v>
                </c:pt>
                <c:pt idx="1">
                  <c:v>Прочие 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132.5</c:v>
                </c:pt>
                <c:pt idx="1">
                  <c:v>11.282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265550308737852"/>
          <c:y val="9.076100083874479E-2"/>
          <c:w val="0.33031530816797661"/>
          <c:h val="0.90923899916125517"/>
        </c:manualLayout>
      </c:layout>
      <c:overlay val="0"/>
      <c:txPr>
        <a:bodyPr/>
        <a:lstStyle/>
        <a:p>
          <a:pPr>
            <a:defRPr lang="ru-RU" sz="1600" b="1" i="1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215908169847736E-2"/>
          <c:y val="0"/>
          <c:w val="0.91878409183015231"/>
          <c:h val="0.622952757915088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65100" prst="coolSlant"/>
              <a:bevelB w="165100" prst="coolSlant"/>
            </a:sp3d>
          </c:spPr>
          <c:explosion val="25"/>
          <c:dPt>
            <c:idx val="0"/>
            <c:bubble3D val="0"/>
            <c:spPr>
              <a:solidFill>
                <a:srgbClr val="0070C0">
                  <a:alpha val="85000"/>
                </a:srgb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spPr>
              <a:solidFill>
                <a:srgbClr val="FF0000">
                  <a:alpha val="77000"/>
                </a:srgb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3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4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0"/>
              <c:layout>
                <c:manualLayout>
                  <c:x val="0.21589859080961629"/>
                  <c:y val="-8.21825743920558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260717302489277"/>
                  <c:y val="8.764593766960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578356866730127E-3"/>
                  <c:y val="-6.2279876010057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1485534647648815"/>
                  <c:y val="-0.201342159532013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4759160876260932"/>
                  <c:y val="-0.224619267748204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600" b="1" i="1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Акцизы на нефтепродукты</c:v>
                </c:pt>
                <c:pt idx="1">
                  <c:v>Упрощенная система налогообложения</c:v>
                </c:pt>
                <c:pt idx="2">
                  <c:v>Единый сельскохозяйственный налог</c:v>
                </c:pt>
                <c:pt idx="3">
                  <c:v>Патентная система налогообложения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1436.9</c:v>
                </c:pt>
                <c:pt idx="1">
                  <c:v>4537</c:v>
                </c:pt>
                <c:pt idx="2">
                  <c:v>55</c:v>
                </c:pt>
                <c:pt idx="3">
                  <c:v>610</c:v>
                </c:pt>
                <c:pt idx="4">
                  <c:v>1886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ctr" rtl="0">
              <a:defRPr lang="ru-RU" sz="1600" b="1" i="1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ctr" rtl="0">
              <a:defRPr lang="ru-RU" sz="1600" b="1" i="1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ctr" rtl="0">
              <a:defRPr lang="ru-RU" sz="1600" b="1" i="1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ctr" rtl="0">
              <a:defRPr lang="ru-RU" sz="1600" b="1" i="1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ctr" rtl="0">
              <a:defRPr lang="ru-RU" sz="1600" b="1" i="1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220981442790702"/>
          <c:y val="0.6468293638240904"/>
          <c:w val="0.56994714112602596"/>
          <c:h val="0.33994106067861118"/>
        </c:manualLayout>
      </c:layout>
      <c:overlay val="0"/>
    </c:legend>
    <c:plotVisOnly val="1"/>
    <c:dispBlanksAs val="gap"/>
    <c:showDLblsOverMax val="0"/>
  </c:chart>
  <c:spPr>
    <a:scene3d>
      <a:camera prst="orthographicFront"/>
      <a:lightRig rig="threePt" dir="t"/>
    </a:scene3d>
    <a:sp3d prstMaterial="flat"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25473708784202"/>
          <c:y val="8.6791483659170915E-2"/>
          <c:w val="0.61921000981354268"/>
          <c:h val="0.837013349455157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65100" prst="coolSlant"/>
              <a:bevelB w="165100" prst="coolSlant"/>
            </a:sp3d>
          </c:spPr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2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3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Pt>
            <c:idx val="4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softEdge">
                <a:bevelT w="165100" prst="coolSlant"/>
                <a:bevelB w="165100" prst="coolSlant"/>
              </a:sp3d>
            </c:spPr>
          </c:dPt>
          <c:dLbls>
            <c:dLbl>
              <c:idx val="0"/>
              <c:layout>
                <c:manualLayout>
                  <c:x val="-0.21699645069667506"/>
                  <c:y val="-5.463254510582490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4.9068199798541372E-2"/>
                  <c:y val="-0.1269309158225912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12595714464816071"/>
                  <c:y val="-0.1318901567237097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5.4903961299192002E-3"/>
                  <c:y val="2.728504287604112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0.14783669746188066"/>
                  <c:y val="3.700740548612448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txPr>
              <a:bodyPr/>
              <a:lstStyle/>
              <a:p>
                <a:pPr algn="ctr" rtl="0">
                  <a:defRPr lang="ru-RU" sz="1600" b="1" i="1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имущества, находящегося в муниципальной собственности</c:v>
                </c:pt>
                <c:pt idx="1">
                  <c:v>Платежи при пользовании природными ресурсами</c:v>
                </c:pt>
                <c:pt idx="2">
                  <c:v>Доходы от компенсации затрат</c:v>
                </c:pt>
                <c:pt idx="3">
                  <c:v>Доходы от продажи материальных и не материальных активов</c:v>
                </c:pt>
                <c:pt idx="4">
                  <c:v>Штрафы, санкции, возмещение ущерба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1089.6559999999999</c:v>
                </c:pt>
                <c:pt idx="1">
                  <c:v>319.68299999999999</c:v>
                </c:pt>
                <c:pt idx="2">
                  <c:v>250.42</c:v>
                </c:pt>
                <c:pt idx="3">
                  <c:v>55.127000000000002</c:v>
                </c:pt>
                <c:pt idx="4">
                  <c:v>1042.98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140319912370852"/>
          <c:y val="0"/>
          <c:w val="0.67859680087629159"/>
          <c:h val="0.576382703189031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Первоначальный бюджет 2024 года</c:v>
                </c:pt>
              </c:strCache>
            </c:strRef>
          </c:tx>
          <c:spPr>
            <a:gradFill flip="none" rotWithShape="1">
              <a:gsLst>
                <a:gs pos="0">
                  <a:srgbClr val="A02DD3"/>
                </a:gs>
                <a:gs pos="50000">
                  <a:srgbClr val="E09BF3"/>
                </a:gs>
                <a:gs pos="100000">
                  <a:srgbClr val="FBDBF7"/>
                </a:gs>
              </a:gsLst>
              <a:lin ang="18900000" scaled="1"/>
              <a:tileRect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1.9660059008180065E-2"/>
                  <c:y val="5.6665597679833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2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Дотация на выравнивание уровня бюджетной обеспеченности</c:v>
                </c:pt>
                <c:pt idx="1">
                  <c:v>Дотации на сбалансированность бюджетов и прочие дотации</c:v>
                </c:pt>
                <c:pt idx="2">
                  <c:v>Субсидии бюджету муниципального района</c:v>
                </c:pt>
                <c:pt idx="3">
                  <c:v>Субвенции бюджету муниципального района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164.63300000000001</c:v>
                </c:pt>
                <c:pt idx="1">
                  <c:v>0</c:v>
                </c:pt>
                <c:pt idx="2">
                  <c:v>0</c:v>
                </c:pt>
                <c:pt idx="3">
                  <c:v>264.58800000000002</c:v>
                </c:pt>
                <c:pt idx="4">
                  <c:v>2.778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бюджет 2024 года</c:v>
                </c:pt>
              </c:strCache>
            </c:strRef>
          </c:tx>
          <c:spPr>
            <a:gradFill flip="none" rotWithShape="1">
              <a:gsLst>
                <a:gs pos="0">
                  <a:srgbClr val="1515EB"/>
                </a:gs>
                <a:gs pos="32000">
                  <a:srgbClr val="0070C0"/>
                </a:gs>
                <a:gs pos="100000">
                  <a:srgbClr val="00B0F0"/>
                </a:gs>
              </a:gsLst>
              <a:lin ang="18900000" scaled="1"/>
              <a:tileRect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softEdge"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2.4147233844175236E-3"/>
                  <c:y val="2.3610665699931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72941449989471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2941449989471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767277594155191E-3"/>
                  <c:y val="-4.29939351911356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938596556398382E-2"/>
                  <c:y val="-4.145384196162522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01079629150594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2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Дотация на выравнивание уровня бюджетной обеспеченности</c:v>
                </c:pt>
                <c:pt idx="1">
                  <c:v>Дотации на сбалансированность бюджетов и прочие дотации</c:v>
                </c:pt>
                <c:pt idx="2">
                  <c:v>Субсидии бюджету муниципального района</c:v>
                </c:pt>
                <c:pt idx="3">
                  <c:v>Субвенции бюджету муниципального района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164.63300000000001</c:v>
                </c:pt>
                <c:pt idx="1">
                  <c:v>29.045999999999999</c:v>
                </c:pt>
                <c:pt idx="2">
                  <c:v>248.45400000000001</c:v>
                </c:pt>
                <c:pt idx="3">
                  <c:v>319.26499999999999</c:v>
                </c:pt>
                <c:pt idx="4">
                  <c:v>35.113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Прогноз на 2025 год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scene3d>
              <a:camera prst="orthographicFront"/>
              <a:lightRig rig="threePt" dir="t">
                <a:rot lat="0" lon="0" rev="1200000"/>
              </a:lightRig>
            </a:scene3d>
            <a:sp3d prstMaterial="metal"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etal">
                <a:bevelT w="63500" h="254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etal">
                <a:bevelT w="63500" h="254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etal">
                <a:bevelT w="63500" h="254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etal">
                <a:bevelT w="63500" h="25400"/>
              </a:sp3d>
            </c:spPr>
          </c:dPt>
          <c:dPt>
            <c:idx val="4"/>
            <c:invertIfNegative val="0"/>
            <c:bubble3D val="0"/>
            <c:spPr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scene3d>
                <a:camera prst="orthographicFront"/>
                <a:lightRig rig="threePt" dir="t">
                  <a:rot lat="0" lon="0" rev="1200000"/>
                </a:lightRig>
              </a:scene3d>
              <a:sp3d prstMaterial="metal">
                <a:bevelT w="63500" h="25400"/>
              </a:sp3d>
            </c:spPr>
          </c:dPt>
          <c:dLbls>
            <c:dLbl>
              <c:idx val="1"/>
              <c:layout>
                <c:manualLayout>
                  <c:x val="9.6451956727030344E-3"/>
                  <c:y val="-2.37256877086739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156736057104764E-2"/>
                  <c:y val="-2.37256877086739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668276441506501E-2"/>
                  <c:y val="-9.49027508346958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400965864903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 rtl="0">
                  <a:defRPr lang="ru-RU" sz="12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Дотация на выравнивание уровня бюджетной обеспеченности</c:v>
                </c:pt>
                <c:pt idx="1">
                  <c:v>Дотации на сбалансированность бюджетов и прочие дотации</c:v>
                </c:pt>
                <c:pt idx="2">
                  <c:v>Субсидии бюджету муниципального района</c:v>
                </c:pt>
                <c:pt idx="3">
                  <c:v>Субвенции бюджету муниципального района</c:v>
                </c:pt>
                <c:pt idx="4">
                  <c:v>Иные межбюджетные трансферты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219.80799999999999</c:v>
                </c:pt>
                <c:pt idx="1">
                  <c:v>0</c:v>
                </c:pt>
                <c:pt idx="2">
                  <c:v>0</c:v>
                </c:pt>
                <c:pt idx="3">
                  <c:v>326.08600000000001</c:v>
                </c:pt>
                <c:pt idx="4">
                  <c:v>2.778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783040"/>
        <c:axId val="37784576"/>
        <c:axId val="0"/>
      </c:bar3DChart>
      <c:catAx>
        <c:axId val="37783040"/>
        <c:scaling>
          <c:orientation val="minMax"/>
        </c:scaling>
        <c:delete val="0"/>
        <c:axPos val="b"/>
        <c:majorTickMark val="none"/>
        <c:minorTickMark val="none"/>
        <c:tickLblPos val="nextTo"/>
        <c:crossAx val="37784576"/>
        <c:crosses val="autoZero"/>
        <c:auto val="1"/>
        <c:lblAlgn val="ctr"/>
        <c:lblOffset val="100"/>
        <c:noMultiLvlLbl val="0"/>
      </c:catAx>
      <c:valAx>
        <c:axId val="37784576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one"/>
        <c:crossAx val="3778304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algn="ctr" rtl="0">
              <a:defRPr lang="ru-RU" sz="1100" b="0" i="1" u="none" strike="noStrike" kern="1200" baseline="0">
                <a:solidFill>
                  <a:srgbClr val="002060"/>
                </a:solidFill>
                <a:latin typeface="Arial Rounded MT Bold" pitchFamily="34" charset="0"/>
                <a:ea typeface="+mn-ea"/>
                <a:cs typeface="+mn-cs"/>
              </a:defRPr>
            </a:pPr>
            <a:endParaRPr lang="ru-RU"/>
          </a:p>
        </c:txPr>
      </c:dTable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46136852161453E-2"/>
          <c:y val="0.25298262491319529"/>
          <c:w val="0.37501543209876542"/>
          <c:h val="0.681893996923969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 prstMaterial="plastic">
                <a:bevelT w="165100" prst="coolSlant"/>
                <a:bevelB w="165100" prst="coolSlant"/>
              </a:sp3d>
            </c:spPr>
          </c:dPt>
          <c:dPt>
            <c:idx val="1"/>
            <c:bubble3D val="0"/>
            <c:spPr>
              <a:solidFill>
                <a:srgbClr val="FFC000">
                  <a:alpha val="69000"/>
                </a:srgbClr>
              </a:solidFill>
              <a:scene3d>
                <a:camera prst="orthographicFront"/>
                <a:lightRig rig="threePt" dir="t"/>
              </a:scene3d>
              <a:sp3d prstMaterial="plastic">
                <a:bevelT w="165100" prst="coolSlant"/>
                <a:bevelB w="165100" prst="coolSlant"/>
              </a:sp3d>
            </c:spPr>
          </c:dPt>
          <c:dLbls>
            <c:dLbl>
              <c:idx val="0"/>
              <c:layout>
                <c:manualLayout>
                  <c:x val="-0.19505352017746616"/>
                  <c:y val="-0.16644015870213699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5.6354312986524074E-2"/>
                  <c:y val="2.3345307948827686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 algn="ctr" rtl="0">
                  <a:defRPr lang="ru-RU" sz="14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Первоочередные расходы</c:v>
                </c:pt>
                <c:pt idx="1">
                  <c:v>Иные расходы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601085.25</c:v>
                </c:pt>
                <c:pt idx="1">
                  <c:v>91371.42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97"/>
      </c:pieChart>
    </c:plotArea>
    <c:legend>
      <c:legendPos val="r"/>
      <c:layout>
        <c:manualLayout>
          <c:xMode val="edge"/>
          <c:yMode val="edge"/>
          <c:x val="0.14082569434043224"/>
          <c:y val="6.6211323424429239E-3"/>
          <c:w val="0.2781810780341088"/>
          <c:h val="0.31152795548704221"/>
        </c:manualLayout>
      </c:layout>
      <c:overlay val="0"/>
      <c:txPr>
        <a:bodyPr/>
        <a:lstStyle/>
        <a:p>
          <a:pPr algn="ctr" rtl="0">
            <a:defRPr lang="ru-RU" sz="1600" b="1" i="1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192122797166682"/>
          <c:y val="0.12008451081192999"/>
          <c:w val="0.2622395059207635"/>
          <c:h val="0.8342557897607336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 prstMaterial="plastic">
              <a:bevelT w="165100" prst="coolSlant"/>
            </a:sp3d>
          </c:spPr>
          <c:invertIfNegative val="0"/>
          <c:dLbls>
            <c:txPr>
              <a:bodyPr rot="0" vert="horz"/>
              <a:lstStyle/>
              <a:p>
                <a:pPr algn="ctr" rtl="0">
                  <a:defRPr lang="ru-RU" sz="1400" b="0" i="1" u="none" strike="noStrike" kern="1200" baseline="0">
                    <a:solidFill>
                      <a:srgbClr val="002060"/>
                    </a:solidFill>
                    <a:latin typeface="Arial Rounded MT Bold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Лист1!$A$2:$A$9</c:f>
              <c:strCache>
                <c:ptCount val="8"/>
                <c:pt idx="0">
                  <c:v>Оплата труда</c:v>
                </c:pt>
                <c:pt idx="1">
                  <c:v>Топливная</c:v>
                </c:pt>
                <c:pt idx="2">
                  <c:v>Межбюджетные трансферты поселениям</c:v>
                </c:pt>
                <c:pt idx="3">
                  <c:v>Резервный фонд</c:v>
                </c:pt>
                <c:pt idx="4">
                  <c:v>Дорожный фонд</c:v>
                </c:pt>
                <c:pt idx="5">
                  <c:v>Природоохранные мероприятия</c:v>
                </c:pt>
                <c:pt idx="6">
                  <c:v>Связь, электроэнергия, прочие коммунальные платежи</c:v>
                </c:pt>
                <c:pt idx="7">
                  <c:v>Налоги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472372.9</c:v>
                </c:pt>
                <c:pt idx="1">
                  <c:v>71139.8</c:v>
                </c:pt>
                <c:pt idx="2">
                  <c:v>39399.699999999997</c:v>
                </c:pt>
                <c:pt idx="3">
                  <c:v>1500</c:v>
                </c:pt>
                <c:pt idx="4">
                  <c:v>1436.9</c:v>
                </c:pt>
                <c:pt idx="5">
                  <c:v>564.70000000000005</c:v>
                </c:pt>
                <c:pt idx="6">
                  <c:v>13695.2</c:v>
                </c:pt>
                <c:pt idx="7">
                  <c:v>976.1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7695744"/>
        <c:axId val="47697280"/>
      </c:barChart>
      <c:catAx>
        <c:axId val="47695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 algn="ctr" rtl="0">
              <a:defRPr lang="ru-RU" sz="1400" b="0" i="1" u="none" strike="noStrike" kern="1200" baseline="0">
                <a:solidFill>
                  <a:srgbClr val="002060"/>
                </a:solidFill>
                <a:latin typeface="Arial Rounded MT Bold" pitchFamily="34" charset="0"/>
                <a:ea typeface="+mn-ea"/>
                <a:cs typeface="+mn-cs"/>
              </a:defRPr>
            </a:pPr>
            <a:endParaRPr lang="ru-RU"/>
          </a:p>
        </c:txPr>
        <c:crossAx val="47697280"/>
        <c:crosses val="autoZero"/>
        <c:auto val="1"/>
        <c:lblAlgn val="ctr"/>
        <c:lblOffset val="500"/>
        <c:noMultiLvlLbl val="0"/>
      </c:catAx>
      <c:valAx>
        <c:axId val="47697280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extTo"/>
        <c:crossAx val="47695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Relationship Id="rId4" Type="http://schemas.openxmlformats.org/officeDocument/2006/relationships/image" Target="../media/image2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C2A63F-8241-4EA4-9D6B-2E970662BE5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386FDB-1B5C-41D4-9351-ABEB14099F59}">
      <dgm:prSet phldrT="[Текст]"/>
      <dgm:spPr>
        <a:solidFill>
          <a:schemeClr val="tx2">
            <a:lumMod val="20000"/>
            <a:lumOff val="8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заработная плата педагогическим работникам</a:t>
          </a:r>
          <a:endParaRPr lang="ru-RU" i="1" dirty="0">
            <a:solidFill>
              <a:srgbClr val="002060"/>
            </a:solidFill>
          </a:endParaRPr>
        </a:p>
      </dgm:t>
    </dgm:pt>
    <dgm:pt modelId="{BA901A81-BF32-488B-84D0-FFF6631ED92B}" type="parTrans" cxnId="{ED308D59-9D88-4591-BFCF-6EC695467D8F}">
      <dgm:prSet/>
      <dgm:spPr/>
      <dgm:t>
        <a:bodyPr/>
        <a:lstStyle/>
        <a:p>
          <a:endParaRPr lang="ru-RU"/>
        </a:p>
      </dgm:t>
    </dgm:pt>
    <dgm:pt modelId="{CE03D61A-1438-4844-8461-2DD6315C4C10}" type="sibTrans" cxnId="{ED308D59-9D88-4591-BFCF-6EC695467D8F}">
      <dgm:prSet/>
      <dgm:spPr/>
      <dgm:t>
        <a:bodyPr/>
        <a:lstStyle/>
        <a:p>
          <a:endParaRPr lang="ru-RU"/>
        </a:p>
      </dgm:t>
    </dgm:pt>
    <dgm:pt modelId="{E871DD6B-7461-42E5-B6FE-42D7B881FBD6}">
      <dgm:prSet phldrT="[Текст]"/>
      <dgm:spPr>
        <a:solidFill>
          <a:schemeClr val="tx2">
            <a:lumMod val="20000"/>
            <a:lumOff val="8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приобретение учебников и учебных пособий</a:t>
          </a:r>
          <a:endParaRPr lang="ru-RU" dirty="0"/>
        </a:p>
      </dgm:t>
    </dgm:pt>
    <dgm:pt modelId="{A34B0213-AAA5-4FFE-AA33-0EABE77E1E86}" type="parTrans" cxnId="{0F5C7063-8890-4638-AF38-BD63880686EE}">
      <dgm:prSet/>
      <dgm:spPr/>
      <dgm:t>
        <a:bodyPr/>
        <a:lstStyle/>
        <a:p>
          <a:endParaRPr lang="ru-RU"/>
        </a:p>
      </dgm:t>
    </dgm:pt>
    <dgm:pt modelId="{9060CCCA-D887-40AE-8CA0-887704F30CFA}" type="sibTrans" cxnId="{0F5C7063-8890-4638-AF38-BD63880686EE}">
      <dgm:prSet/>
      <dgm:spPr/>
      <dgm:t>
        <a:bodyPr/>
        <a:lstStyle/>
        <a:p>
          <a:endParaRPr lang="ru-RU"/>
        </a:p>
      </dgm:t>
    </dgm:pt>
    <dgm:pt modelId="{8A7BE5F5-7A3D-4851-9503-9E4F0FBC0368}">
      <dgm:prSet phldrT="[Текст]"/>
      <dgm:spPr>
        <a:solidFill>
          <a:schemeClr val="tx2">
            <a:lumMod val="20000"/>
            <a:lumOff val="8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дополнительное профессиональное образование педагогических работников</a:t>
          </a:r>
          <a:endParaRPr lang="ru-RU" dirty="0"/>
        </a:p>
      </dgm:t>
    </dgm:pt>
    <dgm:pt modelId="{9F9C161A-E927-4159-A152-8ECF0F7BD6F6}" type="parTrans" cxnId="{0A30A1FE-8F73-4995-8013-A7EFDBFF55AE}">
      <dgm:prSet/>
      <dgm:spPr/>
      <dgm:t>
        <a:bodyPr/>
        <a:lstStyle/>
        <a:p>
          <a:endParaRPr lang="ru-RU"/>
        </a:p>
      </dgm:t>
    </dgm:pt>
    <dgm:pt modelId="{FEECE31C-9DD3-4656-8A0D-B2EA881CA818}" type="sibTrans" cxnId="{0A30A1FE-8F73-4995-8013-A7EFDBFF55AE}">
      <dgm:prSet/>
      <dgm:spPr/>
      <dgm:t>
        <a:bodyPr/>
        <a:lstStyle/>
        <a:p>
          <a:endParaRPr lang="ru-RU"/>
        </a:p>
      </dgm:t>
    </dgm:pt>
    <dgm:pt modelId="{D67B5900-72B1-46BE-8263-63EAC4C3922D}" type="pres">
      <dgm:prSet presAssocID="{E9C2A63F-8241-4EA4-9D6B-2E970662BE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9610020-DD94-4273-A32C-92609B24A851}" type="pres">
      <dgm:prSet presAssocID="{E9C2A63F-8241-4EA4-9D6B-2E970662BE5B}" presName="Name1" presStyleCnt="0"/>
      <dgm:spPr/>
    </dgm:pt>
    <dgm:pt modelId="{78999EAF-791F-43EA-B9D3-45BD596FC574}" type="pres">
      <dgm:prSet presAssocID="{E9C2A63F-8241-4EA4-9D6B-2E970662BE5B}" presName="cycle" presStyleCnt="0"/>
      <dgm:spPr/>
    </dgm:pt>
    <dgm:pt modelId="{BA6D6E7E-E3E2-49B5-9A20-3DCCA9626E91}" type="pres">
      <dgm:prSet presAssocID="{E9C2A63F-8241-4EA4-9D6B-2E970662BE5B}" presName="srcNode" presStyleLbl="node1" presStyleIdx="0" presStyleCnt="3"/>
      <dgm:spPr/>
    </dgm:pt>
    <dgm:pt modelId="{76D3341A-37EF-4375-AD1E-D9B048A17542}" type="pres">
      <dgm:prSet presAssocID="{E9C2A63F-8241-4EA4-9D6B-2E970662BE5B}" presName="conn" presStyleLbl="parChTrans1D2" presStyleIdx="0" presStyleCnt="1"/>
      <dgm:spPr/>
      <dgm:t>
        <a:bodyPr/>
        <a:lstStyle/>
        <a:p>
          <a:endParaRPr lang="ru-RU"/>
        </a:p>
      </dgm:t>
    </dgm:pt>
    <dgm:pt modelId="{2DF95E42-865D-4185-8C9F-AC5B657221E1}" type="pres">
      <dgm:prSet presAssocID="{E9C2A63F-8241-4EA4-9D6B-2E970662BE5B}" presName="extraNode" presStyleLbl="node1" presStyleIdx="0" presStyleCnt="3"/>
      <dgm:spPr/>
    </dgm:pt>
    <dgm:pt modelId="{30EB7424-AAAC-4F07-A6CD-D95E9388BFD5}" type="pres">
      <dgm:prSet presAssocID="{E9C2A63F-8241-4EA4-9D6B-2E970662BE5B}" presName="dstNode" presStyleLbl="node1" presStyleIdx="0" presStyleCnt="3"/>
      <dgm:spPr/>
    </dgm:pt>
    <dgm:pt modelId="{C6124A1B-63BB-45D2-8167-B91296B02464}" type="pres">
      <dgm:prSet presAssocID="{C0386FDB-1B5C-41D4-9351-ABEB14099F59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280DF-CA90-4402-A46F-5CD8941E7951}" type="pres">
      <dgm:prSet presAssocID="{C0386FDB-1B5C-41D4-9351-ABEB14099F59}" presName="accent_1" presStyleCnt="0"/>
      <dgm:spPr/>
    </dgm:pt>
    <dgm:pt modelId="{AFF1A83B-FA40-4A64-95B4-C453CA3E040A}" type="pres">
      <dgm:prSet presAssocID="{C0386FDB-1B5C-41D4-9351-ABEB14099F59}" presName="accentRepeatNode" presStyleLbl="solidFgAcc1" presStyleIdx="0" presStyleCnt="3"/>
      <dgm:spPr/>
    </dgm:pt>
    <dgm:pt modelId="{FEDB42A6-327B-49AB-AE06-A14E365A45B0}" type="pres">
      <dgm:prSet presAssocID="{E871DD6B-7461-42E5-B6FE-42D7B881FBD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99D0C-62A2-4C5C-9400-819F1B59757B}" type="pres">
      <dgm:prSet presAssocID="{E871DD6B-7461-42E5-B6FE-42D7B881FBD6}" presName="accent_2" presStyleCnt="0"/>
      <dgm:spPr/>
    </dgm:pt>
    <dgm:pt modelId="{3C70AB94-403F-4BAE-8800-245A410EA0DF}" type="pres">
      <dgm:prSet presAssocID="{E871DD6B-7461-42E5-B6FE-42D7B881FBD6}" presName="accentRepeatNode" presStyleLbl="solidFgAcc1" presStyleIdx="1" presStyleCnt="3"/>
      <dgm:spPr/>
    </dgm:pt>
    <dgm:pt modelId="{2FDC1302-8629-42F6-A393-D45408C75627}" type="pres">
      <dgm:prSet presAssocID="{8A7BE5F5-7A3D-4851-9503-9E4F0FBC036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4785D-5208-48BB-B6A7-70C4CED6CD0D}" type="pres">
      <dgm:prSet presAssocID="{8A7BE5F5-7A3D-4851-9503-9E4F0FBC0368}" presName="accent_3" presStyleCnt="0"/>
      <dgm:spPr/>
    </dgm:pt>
    <dgm:pt modelId="{7A4CDA10-30C8-49C7-8C60-8D5AACFB75C2}" type="pres">
      <dgm:prSet presAssocID="{8A7BE5F5-7A3D-4851-9503-9E4F0FBC0368}" presName="accentRepeatNode" presStyleLbl="solidFgAcc1" presStyleIdx="2" presStyleCnt="3"/>
      <dgm:spPr/>
    </dgm:pt>
  </dgm:ptLst>
  <dgm:cxnLst>
    <dgm:cxn modelId="{0A30A1FE-8F73-4995-8013-A7EFDBFF55AE}" srcId="{E9C2A63F-8241-4EA4-9D6B-2E970662BE5B}" destId="{8A7BE5F5-7A3D-4851-9503-9E4F0FBC0368}" srcOrd="2" destOrd="0" parTransId="{9F9C161A-E927-4159-A152-8ECF0F7BD6F6}" sibTransId="{FEECE31C-9DD3-4656-8A0D-B2EA881CA818}"/>
    <dgm:cxn modelId="{DB43E84B-3264-4B0D-AC4D-F0D80D28E103}" type="presOf" srcId="{8A7BE5F5-7A3D-4851-9503-9E4F0FBC0368}" destId="{2FDC1302-8629-42F6-A393-D45408C75627}" srcOrd="0" destOrd="0" presId="urn:microsoft.com/office/officeart/2008/layout/VerticalCurvedList"/>
    <dgm:cxn modelId="{6C1CE94E-D8D3-4EC9-957C-1B567235D904}" type="presOf" srcId="{E871DD6B-7461-42E5-B6FE-42D7B881FBD6}" destId="{FEDB42A6-327B-49AB-AE06-A14E365A45B0}" srcOrd="0" destOrd="0" presId="urn:microsoft.com/office/officeart/2008/layout/VerticalCurvedList"/>
    <dgm:cxn modelId="{E2325584-00B6-4CAB-BDEB-BCE8358BC7D3}" type="presOf" srcId="{CE03D61A-1438-4844-8461-2DD6315C4C10}" destId="{76D3341A-37EF-4375-AD1E-D9B048A17542}" srcOrd="0" destOrd="0" presId="urn:microsoft.com/office/officeart/2008/layout/VerticalCurvedList"/>
    <dgm:cxn modelId="{0F5C7063-8890-4638-AF38-BD63880686EE}" srcId="{E9C2A63F-8241-4EA4-9D6B-2E970662BE5B}" destId="{E871DD6B-7461-42E5-B6FE-42D7B881FBD6}" srcOrd="1" destOrd="0" parTransId="{A34B0213-AAA5-4FFE-AA33-0EABE77E1E86}" sibTransId="{9060CCCA-D887-40AE-8CA0-887704F30CFA}"/>
    <dgm:cxn modelId="{ED308D59-9D88-4591-BFCF-6EC695467D8F}" srcId="{E9C2A63F-8241-4EA4-9D6B-2E970662BE5B}" destId="{C0386FDB-1B5C-41D4-9351-ABEB14099F59}" srcOrd="0" destOrd="0" parTransId="{BA901A81-BF32-488B-84D0-FFF6631ED92B}" sibTransId="{CE03D61A-1438-4844-8461-2DD6315C4C10}"/>
    <dgm:cxn modelId="{9B9358DF-4C5F-4A82-833B-420FE7F41452}" type="presOf" srcId="{C0386FDB-1B5C-41D4-9351-ABEB14099F59}" destId="{C6124A1B-63BB-45D2-8167-B91296B02464}" srcOrd="0" destOrd="0" presId="urn:microsoft.com/office/officeart/2008/layout/VerticalCurvedList"/>
    <dgm:cxn modelId="{9FB77DBB-E3C6-4C48-A921-9A70FEA90EAB}" type="presOf" srcId="{E9C2A63F-8241-4EA4-9D6B-2E970662BE5B}" destId="{D67B5900-72B1-46BE-8263-63EAC4C3922D}" srcOrd="0" destOrd="0" presId="urn:microsoft.com/office/officeart/2008/layout/VerticalCurvedList"/>
    <dgm:cxn modelId="{D7599FB5-4725-4583-A92C-14346436E889}" type="presParOf" srcId="{D67B5900-72B1-46BE-8263-63EAC4C3922D}" destId="{89610020-DD94-4273-A32C-92609B24A851}" srcOrd="0" destOrd="0" presId="urn:microsoft.com/office/officeart/2008/layout/VerticalCurvedList"/>
    <dgm:cxn modelId="{4615239B-0CFC-475E-B9C9-E3F779779A01}" type="presParOf" srcId="{89610020-DD94-4273-A32C-92609B24A851}" destId="{78999EAF-791F-43EA-B9D3-45BD596FC574}" srcOrd="0" destOrd="0" presId="urn:microsoft.com/office/officeart/2008/layout/VerticalCurvedList"/>
    <dgm:cxn modelId="{75D3F8D5-EF8F-42DE-AFD5-D9D8D7E7215B}" type="presParOf" srcId="{78999EAF-791F-43EA-B9D3-45BD596FC574}" destId="{BA6D6E7E-E3E2-49B5-9A20-3DCCA9626E91}" srcOrd="0" destOrd="0" presId="urn:microsoft.com/office/officeart/2008/layout/VerticalCurvedList"/>
    <dgm:cxn modelId="{C55E21DA-4547-41D4-B635-5E2F38C373F1}" type="presParOf" srcId="{78999EAF-791F-43EA-B9D3-45BD596FC574}" destId="{76D3341A-37EF-4375-AD1E-D9B048A17542}" srcOrd="1" destOrd="0" presId="urn:microsoft.com/office/officeart/2008/layout/VerticalCurvedList"/>
    <dgm:cxn modelId="{64A3C898-04CE-4126-BF1C-6C6B351DD58D}" type="presParOf" srcId="{78999EAF-791F-43EA-B9D3-45BD596FC574}" destId="{2DF95E42-865D-4185-8C9F-AC5B657221E1}" srcOrd="2" destOrd="0" presId="urn:microsoft.com/office/officeart/2008/layout/VerticalCurvedList"/>
    <dgm:cxn modelId="{2D8A30DA-BBDF-43FB-B12B-D2D15C64F1DC}" type="presParOf" srcId="{78999EAF-791F-43EA-B9D3-45BD596FC574}" destId="{30EB7424-AAAC-4F07-A6CD-D95E9388BFD5}" srcOrd="3" destOrd="0" presId="urn:microsoft.com/office/officeart/2008/layout/VerticalCurvedList"/>
    <dgm:cxn modelId="{44CCA6CE-CA5F-4813-B2C1-84A8EEC98879}" type="presParOf" srcId="{89610020-DD94-4273-A32C-92609B24A851}" destId="{C6124A1B-63BB-45D2-8167-B91296B02464}" srcOrd="1" destOrd="0" presId="urn:microsoft.com/office/officeart/2008/layout/VerticalCurvedList"/>
    <dgm:cxn modelId="{95EC3824-65A5-40FF-B72D-1CE819B0686C}" type="presParOf" srcId="{89610020-DD94-4273-A32C-92609B24A851}" destId="{89B280DF-CA90-4402-A46F-5CD8941E7951}" srcOrd="2" destOrd="0" presId="urn:microsoft.com/office/officeart/2008/layout/VerticalCurvedList"/>
    <dgm:cxn modelId="{A5457582-9C77-4064-855E-FF1629B78E02}" type="presParOf" srcId="{89B280DF-CA90-4402-A46F-5CD8941E7951}" destId="{AFF1A83B-FA40-4A64-95B4-C453CA3E040A}" srcOrd="0" destOrd="0" presId="urn:microsoft.com/office/officeart/2008/layout/VerticalCurvedList"/>
    <dgm:cxn modelId="{8DC150E4-5746-46C7-8807-572C85D48580}" type="presParOf" srcId="{89610020-DD94-4273-A32C-92609B24A851}" destId="{FEDB42A6-327B-49AB-AE06-A14E365A45B0}" srcOrd="3" destOrd="0" presId="urn:microsoft.com/office/officeart/2008/layout/VerticalCurvedList"/>
    <dgm:cxn modelId="{1A1A6D8A-AEE2-4EDD-892D-004DD7615C5B}" type="presParOf" srcId="{89610020-DD94-4273-A32C-92609B24A851}" destId="{BFD99D0C-62A2-4C5C-9400-819F1B59757B}" srcOrd="4" destOrd="0" presId="urn:microsoft.com/office/officeart/2008/layout/VerticalCurvedList"/>
    <dgm:cxn modelId="{34A2E790-218D-4367-8F87-035F4882E0F9}" type="presParOf" srcId="{BFD99D0C-62A2-4C5C-9400-819F1B59757B}" destId="{3C70AB94-403F-4BAE-8800-245A410EA0DF}" srcOrd="0" destOrd="0" presId="urn:microsoft.com/office/officeart/2008/layout/VerticalCurvedList"/>
    <dgm:cxn modelId="{B2C02CC0-2C50-4C42-92A1-17418F986D39}" type="presParOf" srcId="{89610020-DD94-4273-A32C-92609B24A851}" destId="{2FDC1302-8629-42F6-A393-D45408C75627}" srcOrd="5" destOrd="0" presId="urn:microsoft.com/office/officeart/2008/layout/VerticalCurvedList"/>
    <dgm:cxn modelId="{0795B343-BD43-4775-94BB-226490B0638C}" type="presParOf" srcId="{89610020-DD94-4273-A32C-92609B24A851}" destId="{DD74785D-5208-48BB-B6A7-70C4CED6CD0D}" srcOrd="6" destOrd="0" presId="urn:microsoft.com/office/officeart/2008/layout/VerticalCurvedList"/>
    <dgm:cxn modelId="{63441883-18FE-4804-A6D9-1B93BB04273E}" type="presParOf" srcId="{DD74785D-5208-48BB-B6A7-70C4CED6CD0D}" destId="{7A4CDA10-30C8-49C7-8C60-8D5AACFB75C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ECCF1C-E2ED-4DCF-9271-3F2CDF13169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9A9B3D-B882-41C5-8FFA-8A9575D08B1E}">
      <dgm:prSet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заработная плата работникам учреждений образования, не обеспеченная субвенцией</a:t>
          </a:r>
          <a:endParaRPr lang="ru-RU" dirty="0"/>
        </a:p>
      </dgm:t>
    </dgm:pt>
    <dgm:pt modelId="{6FD75BB3-BB85-4E60-AF34-16E99AC3433A}" type="parTrans" cxnId="{1DC0A1AB-91BD-46F1-B443-8EE7598FFE43}">
      <dgm:prSet/>
      <dgm:spPr/>
      <dgm:t>
        <a:bodyPr/>
        <a:lstStyle/>
        <a:p>
          <a:endParaRPr lang="ru-RU"/>
        </a:p>
      </dgm:t>
    </dgm:pt>
    <dgm:pt modelId="{530BD6EE-64D3-40A6-9388-A0DB4704A504}" type="sibTrans" cxnId="{1DC0A1AB-91BD-46F1-B443-8EE7598FFE43}">
      <dgm:prSet/>
      <dgm:spPr/>
      <dgm:t>
        <a:bodyPr/>
        <a:lstStyle/>
        <a:p>
          <a:endParaRPr lang="ru-RU"/>
        </a:p>
      </dgm:t>
    </dgm:pt>
    <dgm:pt modelId="{05971B54-FD49-4E09-BCF0-1010BC700588}">
      <dgm:prSet phldrT="[Текст]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материально-техническое обеспечение образовательных учреждений</a:t>
          </a:r>
          <a:endParaRPr lang="ru-RU" i="1" dirty="0">
            <a:solidFill>
              <a:srgbClr val="002060"/>
            </a:solidFill>
          </a:endParaRPr>
        </a:p>
      </dgm:t>
    </dgm:pt>
    <dgm:pt modelId="{59CC838A-3E04-4552-98D5-2CE9A981340B}" type="parTrans" cxnId="{4C910097-C5FE-46AB-BEBE-A8A772680E77}">
      <dgm:prSet/>
      <dgm:spPr/>
      <dgm:t>
        <a:bodyPr/>
        <a:lstStyle/>
        <a:p>
          <a:endParaRPr lang="ru-RU"/>
        </a:p>
      </dgm:t>
    </dgm:pt>
    <dgm:pt modelId="{531D684D-5E33-493E-9FA1-63333B3F3502}" type="sibTrans" cxnId="{4C910097-C5FE-46AB-BEBE-A8A772680E77}">
      <dgm:prSet/>
      <dgm:spPr/>
      <dgm:t>
        <a:bodyPr/>
        <a:lstStyle/>
        <a:p>
          <a:endParaRPr lang="ru-RU"/>
        </a:p>
      </dgm:t>
    </dgm:pt>
    <dgm:pt modelId="{EC7D6E7B-295D-4239-B325-ACCBC65E78E6}">
      <dgm:prSet phldrT="[Текст]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организация питания обучающихся образовательных учреждений</a:t>
          </a:r>
          <a:endParaRPr lang="ru-RU" i="1" dirty="0">
            <a:solidFill>
              <a:srgbClr val="002060"/>
            </a:solidFill>
          </a:endParaRPr>
        </a:p>
      </dgm:t>
    </dgm:pt>
    <dgm:pt modelId="{B438D019-88CD-4E57-A347-8A72BA8B6A60}" type="parTrans" cxnId="{44E759F4-957E-4367-8E47-3230452DC81A}">
      <dgm:prSet/>
      <dgm:spPr/>
      <dgm:t>
        <a:bodyPr/>
        <a:lstStyle/>
        <a:p>
          <a:endParaRPr lang="ru-RU"/>
        </a:p>
      </dgm:t>
    </dgm:pt>
    <dgm:pt modelId="{D1B9FCCE-F73F-4999-BFDF-3DE96AD20285}" type="sibTrans" cxnId="{44E759F4-957E-4367-8E47-3230452DC81A}">
      <dgm:prSet/>
      <dgm:spPr/>
      <dgm:t>
        <a:bodyPr/>
        <a:lstStyle/>
        <a:p>
          <a:endParaRPr lang="ru-RU"/>
        </a:p>
      </dgm:t>
    </dgm:pt>
    <dgm:pt modelId="{68C73BF1-6DE0-48C7-BF2B-8D561FCCC4EF}">
      <dgm:prSet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организация подвоза учащихся к образовательным учреждениям</a:t>
          </a:r>
          <a:endParaRPr lang="ru-RU" i="1" dirty="0">
            <a:solidFill>
              <a:srgbClr val="002060"/>
            </a:solidFill>
          </a:endParaRPr>
        </a:p>
      </dgm:t>
    </dgm:pt>
    <dgm:pt modelId="{859F1FDB-5683-4A81-A504-4E2A8C82EE6A}" type="parTrans" cxnId="{283E7386-0E9A-424C-8722-8FB6BBE58DA6}">
      <dgm:prSet/>
      <dgm:spPr/>
      <dgm:t>
        <a:bodyPr/>
        <a:lstStyle/>
        <a:p>
          <a:endParaRPr lang="ru-RU"/>
        </a:p>
      </dgm:t>
    </dgm:pt>
    <dgm:pt modelId="{D5392B24-CB8C-40C6-BAEA-66866FDF5C79}" type="sibTrans" cxnId="{283E7386-0E9A-424C-8722-8FB6BBE58DA6}">
      <dgm:prSet/>
      <dgm:spPr/>
      <dgm:t>
        <a:bodyPr/>
        <a:lstStyle/>
        <a:p>
          <a:endParaRPr lang="ru-RU"/>
        </a:p>
      </dgm:t>
    </dgm:pt>
    <dgm:pt modelId="{F5AD0DD5-C55E-47ED-B9F6-047AD5CABCDC}">
      <dgm:prSet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организация отдыха и оздоровления несовершеннолетних</a:t>
          </a:r>
          <a:endParaRPr lang="ru-RU" i="1" dirty="0">
            <a:solidFill>
              <a:srgbClr val="002060"/>
            </a:solidFill>
          </a:endParaRPr>
        </a:p>
      </dgm:t>
    </dgm:pt>
    <dgm:pt modelId="{4C7650B2-2FDC-48F9-BBFD-71F3C2C49ACB}" type="parTrans" cxnId="{156A6ECD-3B58-4063-8546-1F109AA672FE}">
      <dgm:prSet/>
      <dgm:spPr/>
      <dgm:t>
        <a:bodyPr/>
        <a:lstStyle/>
        <a:p>
          <a:endParaRPr lang="ru-RU"/>
        </a:p>
      </dgm:t>
    </dgm:pt>
    <dgm:pt modelId="{86C30C21-DE4E-4E87-8ABA-F20207D58E40}" type="sibTrans" cxnId="{156A6ECD-3B58-4063-8546-1F109AA672FE}">
      <dgm:prSet/>
      <dgm:spPr/>
      <dgm:t>
        <a:bodyPr/>
        <a:lstStyle/>
        <a:p>
          <a:endParaRPr lang="ru-RU"/>
        </a:p>
      </dgm:t>
    </dgm:pt>
    <dgm:pt modelId="{7306E84E-2A40-4739-A4FA-DE918D6701B5}">
      <dgm:prSet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i="1" dirty="0" smtClean="0">
              <a:solidFill>
                <a:srgbClr val="002060"/>
              </a:solidFill>
            </a:rPr>
            <a:t>другие вопросы в сфере образования в рамках муниципальных программ</a:t>
          </a:r>
          <a:endParaRPr lang="ru-RU" i="1" dirty="0">
            <a:solidFill>
              <a:srgbClr val="002060"/>
            </a:solidFill>
          </a:endParaRPr>
        </a:p>
      </dgm:t>
    </dgm:pt>
    <dgm:pt modelId="{ED15722B-659B-4549-88F7-FA17FF6A6C0E}" type="parTrans" cxnId="{9652DF92-DF73-4F1C-B53E-B03A92BD13B8}">
      <dgm:prSet/>
      <dgm:spPr/>
      <dgm:t>
        <a:bodyPr/>
        <a:lstStyle/>
        <a:p>
          <a:endParaRPr lang="ru-RU"/>
        </a:p>
      </dgm:t>
    </dgm:pt>
    <dgm:pt modelId="{E29EB494-F933-4D01-89E0-FBA471A49694}" type="sibTrans" cxnId="{9652DF92-DF73-4F1C-B53E-B03A92BD13B8}">
      <dgm:prSet/>
      <dgm:spPr/>
      <dgm:t>
        <a:bodyPr/>
        <a:lstStyle/>
        <a:p>
          <a:endParaRPr lang="ru-RU"/>
        </a:p>
      </dgm:t>
    </dgm:pt>
    <dgm:pt modelId="{1C3149BA-56FB-4E0C-9979-D0D303875AE5}" type="pres">
      <dgm:prSet presAssocID="{64ECCF1C-E2ED-4DCF-9271-3F2CDF1316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B3ED456-1CEB-42C8-B161-B9651958D83B}" type="pres">
      <dgm:prSet presAssocID="{64ECCF1C-E2ED-4DCF-9271-3F2CDF13169A}" presName="Name1" presStyleCnt="0"/>
      <dgm:spPr/>
    </dgm:pt>
    <dgm:pt modelId="{2128E133-3C99-418E-829A-8DD928B4C93C}" type="pres">
      <dgm:prSet presAssocID="{64ECCF1C-E2ED-4DCF-9271-3F2CDF13169A}" presName="cycle" presStyleCnt="0"/>
      <dgm:spPr/>
    </dgm:pt>
    <dgm:pt modelId="{072277ED-B235-4951-9C7E-7650E92D6BBA}" type="pres">
      <dgm:prSet presAssocID="{64ECCF1C-E2ED-4DCF-9271-3F2CDF13169A}" presName="srcNode" presStyleLbl="node1" presStyleIdx="0" presStyleCnt="6"/>
      <dgm:spPr/>
    </dgm:pt>
    <dgm:pt modelId="{B03276D2-5771-4835-9A6F-370DAEC2337F}" type="pres">
      <dgm:prSet presAssocID="{64ECCF1C-E2ED-4DCF-9271-3F2CDF13169A}" presName="conn" presStyleLbl="parChTrans1D2" presStyleIdx="0" presStyleCnt="1"/>
      <dgm:spPr/>
      <dgm:t>
        <a:bodyPr/>
        <a:lstStyle/>
        <a:p>
          <a:endParaRPr lang="ru-RU"/>
        </a:p>
      </dgm:t>
    </dgm:pt>
    <dgm:pt modelId="{FB35EFC5-3CF7-4E97-8FD1-C55523C9EF50}" type="pres">
      <dgm:prSet presAssocID="{64ECCF1C-E2ED-4DCF-9271-3F2CDF13169A}" presName="extraNode" presStyleLbl="node1" presStyleIdx="0" presStyleCnt="6"/>
      <dgm:spPr/>
    </dgm:pt>
    <dgm:pt modelId="{FA52F253-BA0D-42BB-989C-634133B87A25}" type="pres">
      <dgm:prSet presAssocID="{64ECCF1C-E2ED-4DCF-9271-3F2CDF13169A}" presName="dstNode" presStyleLbl="node1" presStyleIdx="0" presStyleCnt="6"/>
      <dgm:spPr/>
    </dgm:pt>
    <dgm:pt modelId="{3328B248-EE72-4612-B42F-B8EB8078F650}" type="pres">
      <dgm:prSet presAssocID="{B59A9B3D-B882-41C5-8FFA-8A9575D08B1E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3AAC4-1EF4-4C48-AC67-F446B786E00E}" type="pres">
      <dgm:prSet presAssocID="{B59A9B3D-B882-41C5-8FFA-8A9575D08B1E}" presName="accent_1" presStyleCnt="0"/>
      <dgm:spPr/>
    </dgm:pt>
    <dgm:pt modelId="{009D6630-E498-49FA-BBF2-BFD46A99F9F3}" type="pres">
      <dgm:prSet presAssocID="{B59A9B3D-B882-41C5-8FFA-8A9575D08B1E}" presName="accentRepeatNode" presStyleLbl="solidFgAcc1" presStyleIdx="0" presStyleCnt="6"/>
      <dgm:spPr/>
    </dgm:pt>
    <dgm:pt modelId="{82AB6E5D-5E41-4929-BF78-BE7DF20971E1}" type="pres">
      <dgm:prSet presAssocID="{05971B54-FD49-4E09-BCF0-1010BC70058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6B58F-AC9C-47AF-A4B0-37449297045E}" type="pres">
      <dgm:prSet presAssocID="{05971B54-FD49-4E09-BCF0-1010BC700588}" presName="accent_2" presStyleCnt="0"/>
      <dgm:spPr/>
    </dgm:pt>
    <dgm:pt modelId="{363D1527-C975-40B8-9D93-55BFD2742108}" type="pres">
      <dgm:prSet presAssocID="{05971B54-FD49-4E09-BCF0-1010BC700588}" presName="accentRepeatNode" presStyleLbl="solidFgAcc1" presStyleIdx="1" presStyleCnt="6"/>
      <dgm:spPr/>
    </dgm:pt>
    <dgm:pt modelId="{D3B2D2F2-EEED-41A0-B707-97C13EA28F53}" type="pres">
      <dgm:prSet presAssocID="{EC7D6E7B-295D-4239-B325-ACCBC65E78E6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2FB3EF-1CA5-4BE4-86FF-D62AFDEAA5E7}" type="pres">
      <dgm:prSet presAssocID="{EC7D6E7B-295D-4239-B325-ACCBC65E78E6}" presName="accent_3" presStyleCnt="0"/>
      <dgm:spPr/>
    </dgm:pt>
    <dgm:pt modelId="{A4207611-BCFC-43C7-AFD7-28C3BDD041B3}" type="pres">
      <dgm:prSet presAssocID="{EC7D6E7B-295D-4239-B325-ACCBC65E78E6}" presName="accentRepeatNode" presStyleLbl="solidFgAcc1" presStyleIdx="2" presStyleCnt="6"/>
      <dgm:spPr/>
    </dgm:pt>
    <dgm:pt modelId="{169B194A-CB76-4C23-B887-5B2F86CFA7FA}" type="pres">
      <dgm:prSet presAssocID="{68C73BF1-6DE0-48C7-BF2B-8D561FCCC4EF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DCBD8-635E-4A5F-8DEF-2F451DA76D4B}" type="pres">
      <dgm:prSet presAssocID="{68C73BF1-6DE0-48C7-BF2B-8D561FCCC4EF}" presName="accent_4" presStyleCnt="0"/>
      <dgm:spPr/>
    </dgm:pt>
    <dgm:pt modelId="{5036F14A-0071-4A5D-9365-052EC5DD16CF}" type="pres">
      <dgm:prSet presAssocID="{68C73BF1-6DE0-48C7-BF2B-8D561FCCC4EF}" presName="accentRepeatNode" presStyleLbl="solidFgAcc1" presStyleIdx="3" presStyleCnt="6"/>
      <dgm:spPr/>
    </dgm:pt>
    <dgm:pt modelId="{DE2A4E2B-5EED-4B5D-BAD6-5B9469B20EE0}" type="pres">
      <dgm:prSet presAssocID="{F5AD0DD5-C55E-47ED-B9F6-047AD5CABCD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F7CCB-BE96-45E0-95E4-C9F07DE73EB6}" type="pres">
      <dgm:prSet presAssocID="{F5AD0DD5-C55E-47ED-B9F6-047AD5CABCDC}" presName="accent_5" presStyleCnt="0"/>
      <dgm:spPr/>
    </dgm:pt>
    <dgm:pt modelId="{7A68FC11-0C68-4FB3-AEE0-1D0CB52D5D79}" type="pres">
      <dgm:prSet presAssocID="{F5AD0DD5-C55E-47ED-B9F6-047AD5CABCDC}" presName="accentRepeatNode" presStyleLbl="solidFgAcc1" presStyleIdx="4" presStyleCnt="6"/>
      <dgm:spPr/>
    </dgm:pt>
    <dgm:pt modelId="{B6C61D73-7AC7-4628-9484-6DC6F6B8F28E}" type="pres">
      <dgm:prSet presAssocID="{7306E84E-2A40-4739-A4FA-DE918D6701B5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64409-EE39-4F55-BCB1-2DD874B69AA6}" type="pres">
      <dgm:prSet presAssocID="{7306E84E-2A40-4739-A4FA-DE918D6701B5}" presName="accent_6" presStyleCnt="0"/>
      <dgm:spPr/>
    </dgm:pt>
    <dgm:pt modelId="{5074006F-5E4D-43B6-96C2-A2B918EB9140}" type="pres">
      <dgm:prSet presAssocID="{7306E84E-2A40-4739-A4FA-DE918D6701B5}" presName="accentRepeatNode" presStyleLbl="solidFgAcc1" presStyleIdx="5" presStyleCnt="6"/>
      <dgm:spPr/>
    </dgm:pt>
  </dgm:ptLst>
  <dgm:cxnLst>
    <dgm:cxn modelId="{6F717444-F3B0-4012-87BD-E8443C69D95D}" type="presOf" srcId="{530BD6EE-64D3-40A6-9388-A0DB4704A504}" destId="{B03276D2-5771-4835-9A6F-370DAEC2337F}" srcOrd="0" destOrd="0" presId="urn:microsoft.com/office/officeart/2008/layout/VerticalCurvedList"/>
    <dgm:cxn modelId="{283E7386-0E9A-424C-8722-8FB6BBE58DA6}" srcId="{64ECCF1C-E2ED-4DCF-9271-3F2CDF13169A}" destId="{68C73BF1-6DE0-48C7-BF2B-8D561FCCC4EF}" srcOrd="3" destOrd="0" parTransId="{859F1FDB-5683-4A81-A504-4E2A8C82EE6A}" sibTransId="{D5392B24-CB8C-40C6-BAEA-66866FDF5C79}"/>
    <dgm:cxn modelId="{7DC48B9C-5B73-4958-82F8-4822BF59168C}" type="presOf" srcId="{F5AD0DD5-C55E-47ED-B9F6-047AD5CABCDC}" destId="{DE2A4E2B-5EED-4B5D-BAD6-5B9469B20EE0}" srcOrd="0" destOrd="0" presId="urn:microsoft.com/office/officeart/2008/layout/VerticalCurvedList"/>
    <dgm:cxn modelId="{44E759F4-957E-4367-8E47-3230452DC81A}" srcId="{64ECCF1C-E2ED-4DCF-9271-3F2CDF13169A}" destId="{EC7D6E7B-295D-4239-B325-ACCBC65E78E6}" srcOrd="2" destOrd="0" parTransId="{B438D019-88CD-4E57-A347-8A72BA8B6A60}" sibTransId="{D1B9FCCE-F73F-4999-BFDF-3DE96AD20285}"/>
    <dgm:cxn modelId="{1B89ADF6-2E91-4E7F-8C89-86578031A4E7}" type="presOf" srcId="{68C73BF1-6DE0-48C7-BF2B-8D561FCCC4EF}" destId="{169B194A-CB76-4C23-B887-5B2F86CFA7FA}" srcOrd="0" destOrd="0" presId="urn:microsoft.com/office/officeart/2008/layout/VerticalCurvedList"/>
    <dgm:cxn modelId="{51FB3A25-4672-4BAE-BC6E-9196AD26842C}" type="presOf" srcId="{B59A9B3D-B882-41C5-8FFA-8A9575D08B1E}" destId="{3328B248-EE72-4612-B42F-B8EB8078F650}" srcOrd="0" destOrd="0" presId="urn:microsoft.com/office/officeart/2008/layout/VerticalCurvedList"/>
    <dgm:cxn modelId="{156A6ECD-3B58-4063-8546-1F109AA672FE}" srcId="{64ECCF1C-E2ED-4DCF-9271-3F2CDF13169A}" destId="{F5AD0DD5-C55E-47ED-B9F6-047AD5CABCDC}" srcOrd="4" destOrd="0" parTransId="{4C7650B2-2FDC-48F9-BBFD-71F3C2C49ACB}" sibTransId="{86C30C21-DE4E-4E87-8ABA-F20207D58E40}"/>
    <dgm:cxn modelId="{64C791EF-62CD-411B-AC6B-29147E3FB658}" type="presOf" srcId="{7306E84E-2A40-4739-A4FA-DE918D6701B5}" destId="{B6C61D73-7AC7-4628-9484-6DC6F6B8F28E}" srcOrd="0" destOrd="0" presId="urn:microsoft.com/office/officeart/2008/layout/VerticalCurvedList"/>
    <dgm:cxn modelId="{9652DF92-DF73-4F1C-B53E-B03A92BD13B8}" srcId="{64ECCF1C-E2ED-4DCF-9271-3F2CDF13169A}" destId="{7306E84E-2A40-4739-A4FA-DE918D6701B5}" srcOrd="5" destOrd="0" parTransId="{ED15722B-659B-4549-88F7-FA17FF6A6C0E}" sibTransId="{E29EB494-F933-4D01-89E0-FBA471A49694}"/>
    <dgm:cxn modelId="{4F108C14-D085-4CEE-B100-F08427BED05F}" type="presOf" srcId="{05971B54-FD49-4E09-BCF0-1010BC700588}" destId="{82AB6E5D-5E41-4929-BF78-BE7DF20971E1}" srcOrd="0" destOrd="0" presId="urn:microsoft.com/office/officeart/2008/layout/VerticalCurvedList"/>
    <dgm:cxn modelId="{A4892969-F185-4635-9D2B-1351600648E1}" type="presOf" srcId="{64ECCF1C-E2ED-4DCF-9271-3F2CDF13169A}" destId="{1C3149BA-56FB-4E0C-9979-D0D303875AE5}" srcOrd="0" destOrd="0" presId="urn:microsoft.com/office/officeart/2008/layout/VerticalCurvedList"/>
    <dgm:cxn modelId="{4C910097-C5FE-46AB-BEBE-A8A772680E77}" srcId="{64ECCF1C-E2ED-4DCF-9271-3F2CDF13169A}" destId="{05971B54-FD49-4E09-BCF0-1010BC700588}" srcOrd="1" destOrd="0" parTransId="{59CC838A-3E04-4552-98D5-2CE9A981340B}" sibTransId="{531D684D-5E33-493E-9FA1-63333B3F3502}"/>
    <dgm:cxn modelId="{2EDEAEFC-E6A7-49CA-98BC-84757FB43420}" type="presOf" srcId="{EC7D6E7B-295D-4239-B325-ACCBC65E78E6}" destId="{D3B2D2F2-EEED-41A0-B707-97C13EA28F53}" srcOrd="0" destOrd="0" presId="urn:microsoft.com/office/officeart/2008/layout/VerticalCurvedList"/>
    <dgm:cxn modelId="{1DC0A1AB-91BD-46F1-B443-8EE7598FFE43}" srcId="{64ECCF1C-E2ED-4DCF-9271-3F2CDF13169A}" destId="{B59A9B3D-B882-41C5-8FFA-8A9575D08B1E}" srcOrd="0" destOrd="0" parTransId="{6FD75BB3-BB85-4E60-AF34-16E99AC3433A}" sibTransId="{530BD6EE-64D3-40A6-9388-A0DB4704A504}"/>
    <dgm:cxn modelId="{AC48CCA9-75DD-4391-A855-39C5820AE278}" type="presParOf" srcId="{1C3149BA-56FB-4E0C-9979-D0D303875AE5}" destId="{3B3ED456-1CEB-42C8-B161-B9651958D83B}" srcOrd="0" destOrd="0" presId="urn:microsoft.com/office/officeart/2008/layout/VerticalCurvedList"/>
    <dgm:cxn modelId="{41CA5669-D581-41A4-9D62-64A0C99AE879}" type="presParOf" srcId="{3B3ED456-1CEB-42C8-B161-B9651958D83B}" destId="{2128E133-3C99-418E-829A-8DD928B4C93C}" srcOrd="0" destOrd="0" presId="urn:microsoft.com/office/officeart/2008/layout/VerticalCurvedList"/>
    <dgm:cxn modelId="{CFEA8425-3940-4BF6-BCFB-4F73E718EA8B}" type="presParOf" srcId="{2128E133-3C99-418E-829A-8DD928B4C93C}" destId="{072277ED-B235-4951-9C7E-7650E92D6BBA}" srcOrd="0" destOrd="0" presId="urn:microsoft.com/office/officeart/2008/layout/VerticalCurvedList"/>
    <dgm:cxn modelId="{607F3B0E-9F23-4509-A767-D08F09E2AD5A}" type="presParOf" srcId="{2128E133-3C99-418E-829A-8DD928B4C93C}" destId="{B03276D2-5771-4835-9A6F-370DAEC2337F}" srcOrd="1" destOrd="0" presId="urn:microsoft.com/office/officeart/2008/layout/VerticalCurvedList"/>
    <dgm:cxn modelId="{CE9E09AE-D04D-4398-80C7-10D6F47BAB67}" type="presParOf" srcId="{2128E133-3C99-418E-829A-8DD928B4C93C}" destId="{FB35EFC5-3CF7-4E97-8FD1-C55523C9EF50}" srcOrd="2" destOrd="0" presId="urn:microsoft.com/office/officeart/2008/layout/VerticalCurvedList"/>
    <dgm:cxn modelId="{4F08B55C-ECEA-4107-BF59-602033836DBD}" type="presParOf" srcId="{2128E133-3C99-418E-829A-8DD928B4C93C}" destId="{FA52F253-BA0D-42BB-989C-634133B87A25}" srcOrd="3" destOrd="0" presId="urn:microsoft.com/office/officeart/2008/layout/VerticalCurvedList"/>
    <dgm:cxn modelId="{D2892046-6950-4142-BF49-02858063C624}" type="presParOf" srcId="{3B3ED456-1CEB-42C8-B161-B9651958D83B}" destId="{3328B248-EE72-4612-B42F-B8EB8078F650}" srcOrd="1" destOrd="0" presId="urn:microsoft.com/office/officeart/2008/layout/VerticalCurvedList"/>
    <dgm:cxn modelId="{F74926B9-30E7-4F69-A99A-66222C7B0624}" type="presParOf" srcId="{3B3ED456-1CEB-42C8-B161-B9651958D83B}" destId="{EAF3AAC4-1EF4-4C48-AC67-F446B786E00E}" srcOrd="2" destOrd="0" presId="urn:microsoft.com/office/officeart/2008/layout/VerticalCurvedList"/>
    <dgm:cxn modelId="{2353B8A2-2850-4596-89EB-8B90A43EB165}" type="presParOf" srcId="{EAF3AAC4-1EF4-4C48-AC67-F446B786E00E}" destId="{009D6630-E498-49FA-BBF2-BFD46A99F9F3}" srcOrd="0" destOrd="0" presId="urn:microsoft.com/office/officeart/2008/layout/VerticalCurvedList"/>
    <dgm:cxn modelId="{136E757D-AC7C-4453-8454-28B5E5E84D4C}" type="presParOf" srcId="{3B3ED456-1CEB-42C8-B161-B9651958D83B}" destId="{82AB6E5D-5E41-4929-BF78-BE7DF20971E1}" srcOrd="3" destOrd="0" presId="urn:microsoft.com/office/officeart/2008/layout/VerticalCurvedList"/>
    <dgm:cxn modelId="{B33AC2A5-978F-4BB4-993B-7531AFC7BC70}" type="presParOf" srcId="{3B3ED456-1CEB-42C8-B161-B9651958D83B}" destId="{0146B58F-AC9C-47AF-A4B0-37449297045E}" srcOrd="4" destOrd="0" presId="urn:microsoft.com/office/officeart/2008/layout/VerticalCurvedList"/>
    <dgm:cxn modelId="{EB1E1DA9-7725-4A9A-83E5-E6CED1E3AB98}" type="presParOf" srcId="{0146B58F-AC9C-47AF-A4B0-37449297045E}" destId="{363D1527-C975-40B8-9D93-55BFD2742108}" srcOrd="0" destOrd="0" presId="urn:microsoft.com/office/officeart/2008/layout/VerticalCurvedList"/>
    <dgm:cxn modelId="{2708E855-C8D6-42EF-A6B6-39D743D3ADC2}" type="presParOf" srcId="{3B3ED456-1CEB-42C8-B161-B9651958D83B}" destId="{D3B2D2F2-EEED-41A0-B707-97C13EA28F53}" srcOrd="5" destOrd="0" presId="urn:microsoft.com/office/officeart/2008/layout/VerticalCurvedList"/>
    <dgm:cxn modelId="{F6A9EE01-DABA-4D70-8498-AEDC35B8DEFA}" type="presParOf" srcId="{3B3ED456-1CEB-42C8-B161-B9651958D83B}" destId="{A12FB3EF-1CA5-4BE4-86FF-D62AFDEAA5E7}" srcOrd="6" destOrd="0" presId="urn:microsoft.com/office/officeart/2008/layout/VerticalCurvedList"/>
    <dgm:cxn modelId="{94732F49-FCFA-4548-A787-A08501233129}" type="presParOf" srcId="{A12FB3EF-1CA5-4BE4-86FF-D62AFDEAA5E7}" destId="{A4207611-BCFC-43C7-AFD7-28C3BDD041B3}" srcOrd="0" destOrd="0" presId="urn:microsoft.com/office/officeart/2008/layout/VerticalCurvedList"/>
    <dgm:cxn modelId="{8F95E195-5D8B-4DEB-B25D-803A463774CD}" type="presParOf" srcId="{3B3ED456-1CEB-42C8-B161-B9651958D83B}" destId="{169B194A-CB76-4C23-B887-5B2F86CFA7FA}" srcOrd="7" destOrd="0" presId="urn:microsoft.com/office/officeart/2008/layout/VerticalCurvedList"/>
    <dgm:cxn modelId="{48F68B16-90CE-4892-A02F-8C1CAA07EE35}" type="presParOf" srcId="{3B3ED456-1CEB-42C8-B161-B9651958D83B}" destId="{8B2DCBD8-635E-4A5F-8DEF-2F451DA76D4B}" srcOrd="8" destOrd="0" presId="urn:microsoft.com/office/officeart/2008/layout/VerticalCurvedList"/>
    <dgm:cxn modelId="{A2032F78-F755-49AC-92A3-2A06972C0EFF}" type="presParOf" srcId="{8B2DCBD8-635E-4A5F-8DEF-2F451DA76D4B}" destId="{5036F14A-0071-4A5D-9365-052EC5DD16CF}" srcOrd="0" destOrd="0" presId="urn:microsoft.com/office/officeart/2008/layout/VerticalCurvedList"/>
    <dgm:cxn modelId="{5736ED05-7CC7-4A6E-86F8-BFB4ECDA1E10}" type="presParOf" srcId="{3B3ED456-1CEB-42C8-B161-B9651958D83B}" destId="{DE2A4E2B-5EED-4B5D-BAD6-5B9469B20EE0}" srcOrd="9" destOrd="0" presId="urn:microsoft.com/office/officeart/2008/layout/VerticalCurvedList"/>
    <dgm:cxn modelId="{44D35769-74ED-45C9-A82B-5ABA4325C3AB}" type="presParOf" srcId="{3B3ED456-1CEB-42C8-B161-B9651958D83B}" destId="{4ACF7CCB-BE96-45E0-95E4-C9F07DE73EB6}" srcOrd="10" destOrd="0" presId="urn:microsoft.com/office/officeart/2008/layout/VerticalCurvedList"/>
    <dgm:cxn modelId="{378F591F-80AD-4BE6-A848-BE1BDADD2130}" type="presParOf" srcId="{4ACF7CCB-BE96-45E0-95E4-C9F07DE73EB6}" destId="{7A68FC11-0C68-4FB3-AEE0-1D0CB52D5D79}" srcOrd="0" destOrd="0" presId="urn:microsoft.com/office/officeart/2008/layout/VerticalCurvedList"/>
    <dgm:cxn modelId="{21263EC4-4D70-4FB6-BA81-10D80D8BA8A6}" type="presParOf" srcId="{3B3ED456-1CEB-42C8-B161-B9651958D83B}" destId="{B6C61D73-7AC7-4628-9484-6DC6F6B8F28E}" srcOrd="11" destOrd="0" presId="urn:microsoft.com/office/officeart/2008/layout/VerticalCurvedList"/>
    <dgm:cxn modelId="{3513EEA3-E6DF-473D-906C-3AD81F0534D9}" type="presParOf" srcId="{3B3ED456-1CEB-42C8-B161-B9651958D83B}" destId="{E4964409-EE39-4F55-BCB1-2DD874B69AA6}" srcOrd="12" destOrd="0" presId="urn:microsoft.com/office/officeart/2008/layout/VerticalCurvedList"/>
    <dgm:cxn modelId="{CC322BC3-10F5-4404-A933-599FC71B029B}" type="presParOf" srcId="{E4964409-EE39-4F55-BCB1-2DD874B69AA6}" destId="{5074006F-5E4D-43B6-96C2-A2B918EB914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8D974C-B7AA-4BFC-84D3-118AC7208F7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5AA146-F959-4BD8-8701-266101403A5D}">
      <dgm:prSet phldrT="[Текст]"/>
      <dgm:spPr/>
      <dgm:t>
        <a:bodyPr/>
        <a:lstStyle/>
        <a:p>
          <a:r>
            <a:rPr lang="ru-RU" dirty="0" smtClean="0"/>
            <a:t>Молодежная политика                 18,4 млн. руб.                 (+ 3,7 млн. руб.)</a:t>
          </a:r>
          <a:endParaRPr lang="ru-RU" dirty="0"/>
        </a:p>
      </dgm:t>
    </dgm:pt>
    <dgm:pt modelId="{2A3D7BFD-BE50-4D51-90F7-FFFC4EE673E5}" type="parTrans" cxnId="{2AA8F9C0-8EE0-40F4-B4D0-874D0D0AAE8D}">
      <dgm:prSet/>
      <dgm:spPr/>
      <dgm:t>
        <a:bodyPr/>
        <a:lstStyle/>
        <a:p>
          <a:endParaRPr lang="ru-RU"/>
        </a:p>
      </dgm:t>
    </dgm:pt>
    <dgm:pt modelId="{F1C00855-8324-455D-8FD2-AB627076C9A5}" type="sibTrans" cxnId="{2AA8F9C0-8EE0-40F4-B4D0-874D0D0AAE8D}">
      <dgm:prSet/>
      <dgm:spPr/>
      <dgm:t>
        <a:bodyPr/>
        <a:lstStyle/>
        <a:p>
          <a:endParaRPr lang="ru-RU"/>
        </a:p>
      </dgm:t>
    </dgm:pt>
    <dgm:pt modelId="{C72B4D8A-28AD-4AE6-AE68-9784287573BC}">
      <dgm:prSet phldrT="[Текст]" custT="1"/>
      <dgm:spPr/>
      <dgm:t>
        <a:bodyPr/>
        <a:lstStyle/>
        <a:p>
          <a:r>
            <a:rPr lang="ru-RU" sz="1200" dirty="0" smtClean="0"/>
            <a:t>Комитет по делам молодежи, физической культуры и спорта                       3,1 млн. руб.                  (+ 0,1 млн. руб.)</a:t>
          </a:r>
          <a:endParaRPr lang="ru-RU" sz="1200" dirty="0"/>
        </a:p>
      </dgm:t>
    </dgm:pt>
    <dgm:pt modelId="{559FDC3D-344E-42F1-8B23-5781205613F5}" type="parTrans" cxnId="{F095D5BD-A84B-4CDC-960C-15C38CDC70CF}">
      <dgm:prSet/>
      <dgm:spPr/>
      <dgm:t>
        <a:bodyPr/>
        <a:lstStyle/>
        <a:p>
          <a:endParaRPr lang="ru-RU"/>
        </a:p>
      </dgm:t>
    </dgm:pt>
    <dgm:pt modelId="{E52F1DF0-2104-4EB8-B6BF-AF824196B024}" type="sibTrans" cxnId="{F095D5BD-A84B-4CDC-960C-15C38CDC70CF}">
      <dgm:prSet/>
      <dgm:spPr/>
      <dgm:t>
        <a:bodyPr/>
        <a:lstStyle/>
        <a:p>
          <a:endParaRPr lang="ru-RU"/>
        </a:p>
      </dgm:t>
    </dgm:pt>
    <dgm:pt modelId="{DC4AC11D-A30A-4522-812B-3C5ED4E750FC}">
      <dgm:prSet phldrT="[Текст]" custT="1"/>
      <dgm:spPr/>
      <dgm:t>
        <a:bodyPr/>
        <a:lstStyle/>
        <a:p>
          <a:r>
            <a:rPr lang="ru-RU" sz="1200" dirty="0" smtClean="0"/>
            <a:t>Мероприятия в сфере молодежной политики                   3,0 млн. руб</a:t>
          </a:r>
          <a:r>
            <a:rPr lang="ru-RU" sz="1100" dirty="0" smtClean="0"/>
            <a:t>.                   </a:t>
          </a:r>
          <a:r>
            <a:rPr lang="ru-RU" sz="1200" dirty="0" smtClean="0"/>
            <a:t>(+ 1,8 млн. руб.)</a:t>
          </a:r>
          <a:endParaRPr lang="ru-RU" sz="1200" dirty="0"/>
        </a:p>
      </dgm:t>
    </dgm:pt>
    <dgm:pt modelId="{355B28E7-3B96-49F4-833F-CFA1A5E1368B}" type="parTrans" cxnId="{9169DB9E-38D1-465C-91A6-423704386249}">
      <dgm:prSet/>
      <dgm:spPr/>
      <dgm:t>
        <a:bodyPr/>
        <a:lstStyle/>
        <a:p>
          <a:endParaRPr lang="ru-RU"/>
        </a:p>
      </dgm:t>
    </dgm:pt>
    <dgm:pt modelId="{40B55C36-F5B2-4C3B-82F2-1B4D145F0A83}" type="sibTrans" cxnId="{9169DB9E-38D1-465C-91A6-423704386249}">
      <dgm:prSet/>
      <dgm:spPr/>
      <dgm:t>
        <a:bodyPr/>
        <a:lstStyle/>
        <a:p>
          <a:endParaRPr lang="ru-RU"/>
        </a:p>
      </dgm:t>
    </dgm:pt>
    <dgm:pt modelId="{DC55EFA2-4A58-4B9C-B4FE-DACD44ADE62F}">
      <dgm:prSet phldrT="[Текст]" custT="1"/>
      <dgm:spPr/>
      <dgm:t>
        <a:bodyPr/>
        <a:lstStyle/>
        <a:p>
          <a:r>
            <a:rPr lang="ru-RU" sz="1200" dirty="0" smtClean="0"/>
            <a:t>Центр по работе с детьми и молодежью                    12,3 млн. руб.                (+ 1,8 млн. руб.)</a:t>
          </a:r>
          <a:endParaRPr lang="ru-RU" sz="1200" dirty="0"/>
        </a:p>
      </dgm:t>
    </dgm:pt>
    <dgm:pt modelId="{D6710ABB-DF50-4053-8BA5-C36731DEA2BB}" type="parTrans" cxnId="{27784EB9-7F27-4051-B86A-FDE4D758FCC1}">
      <dgm:prSet/>
      <dgm:spPr/>
      <dgm:t>
        <a:bodyPr/>
        <a:lstStyle/>
        <a:p>
          <a:endParaRPr lang="ru-RU"/>
        </a:p>
      </dgm:t>
    </dgm:pt>
    <dgm:pt modelId="{31A318F1-200E-4ED4-9B89-D444FEF5C936}" type="sibTrans" cxnId="{27784EB9-7F27-4051-B86A-FDE4D758FCC1}">
      <dgm:prSet/>
      <dgm:spPr/>
      <dgm:t>
        <a:bodyPr/>
        <a:lstStyle/>
        <a:p>
          <a:endParaRPr lang="ru-RU"/>
        </a:p>
      </dgm:t>
    </dgm:pt>
    <dgm:pt modelId="{7C41F072-94C3-4C68-A0E4-51C2522A3B7E}" type="pres">
      <dgm:prSet presAssocID="{D68D974C-B7AA-4BFC-84D3-118AC7208F7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B0C188-3211-4ADA-9666-F09391C6077E}" type="pres">
      <dgm:prSet presAssocID="{DF5AA146-F959-4BD8-8701-266101403A5D}" presName="root" presStyleCnt="0"/>
      <dgm:spPr/>
    </dgm:pt>
    <dgm:pt modelId="{D1A1E811-513C-465C-AF17-FB6DF1BE590D}" type="pres">
      <dgm:prSet presAssocID="{DF5AA146-F959-4BD8-8701-266101403A5D}" presName="rootComposite" presStyleCnt="0"/>
      <dgm:spPr/>
    </dgm:pt>
    <dgm:pt modelId="{C6E13F5B-1CB1-4DB0-B45F-86794371E16C}" type="pres">
      <dgm:prSet presAssocID="{DF5AA146-F959-4BD8-8701-266101403A5D}" presName="rootText" presStyleLbl="node1" presStyleIdx="0" presStyleCnt="1" custScaleX="128504" custScaleY="117069"/>
      <dgm:spPr/>
      <dgm:t>
        <a:bodyPr/>
        <a:lstStyle/>
        <a:p>
          <a:endParaRPr lang="ru-RU"/>
        </a:p>
      </dgm:t>
    </dgm:pt>
    <dgm:pt modelId="{06A20EAA-682E-4469-B125-FC1F6D9C3CAA}" type="pres">
      <dgm:prSet presAssocID="{DF5AA146-F959-4BD8-8701-266101403A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0C88A0E-4330-4E4A-A3D4-0259D0E900E2}" type="pres">
      <dgm:prSet presAssocID="{DF5AA146-F959-4BD8-8701-266101403A5D}" presName="childShape" presStyleCnt="0"/>
      <dgm:spPr/>
    </dgm:pt>
    <dgm:pt modelId="{CD90CBC2-C001-435B-B39C-E3489DD81FF2}" type="pres">
      <dgm:prSet presAssocID="{559FDC3D-344E-42F1-8B23-5781205613F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10FE114E-897A-4706-9C97-DA109A70201C}" type="pres">
      <dgm:prSet presAssocID="{C72B4D8A-28AD-4AE6-AE68-9784287573BC}" presName="childText" presStyleLbl="bgAcc1" presStyleIdx="0" presStyleCnt="3" custScaleX="126348" custScaleY="125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7AF2D-5514-47CD-A59C-9F136565EA8E}" type="pres">
      <dgm:prSet presAssocID="{D6710ABB-DF50-4053-8BA5-C36731DEA2BB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6396CC8-F3C1-4A74-9098-0D23D1CB5322}" type="pres">
      <dgm:prSet presAssocID="{DC55EFA2-4A58-4B9C-B4FE-DACD44ADE62F}" presName="childText" presStyleLbl="bgAcc1" presStyleIdx="1" presStyleCnt="3" custScaleX="125991" custScaleY="118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36734-C9F2-4E72-A0C2-805BED759EFA}" type="pres">
      <dgm:prSet presAssocID="{355B28E7-3B96-49F4-833F-CFA1A5E1368B}" presName="Name13" presStyleLbl="parChTrans1D2" presStyleIdx="2" presStyleCnt="3"/>
      <dgm:spPr/>
      <dgm:t>
        <a:bodyPr/>
        <a:lstStyle/>
        <a:p>
          <a:endParaRPr lang="ru-RU"/>
        </a:p>
      </dgm:t>
    </dgm:pt>
    <dgm:pt modelId="{CA5B1428-C72F-4EB6-A141-8F4770211B95}" type="pres">
      <dgm:prSet presAssocID="{DC4AC11D-A30A-4522-812B-3C5ED4E750FC}" presName="childText" presStyleLbl="bgAcc1" presStyleIdx="2" presStyleCnt="3" custScaleX="120817" custScaleY="80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9AAB8F-8B2D-49D2-A064-54042805F209}" type="presOf" srcId="{C72B4D8A-28AD-4AE6-AE68-9784287573BC}" destId="{10FE114E-897A-4706-9C97-DA109A70201C}" srcOrd="0" destOrd="0" presId="urn:microsoft.com/office/officeart/2005/8/layout/hierarchy3"/>
    <dgm:cxn modelId="{B7BF5EA6-8120-4F19-946B-DE7E2C058458}" type="presOf" srcId="{DC4AC11D-A30A-4522-812B-3C5ED4E750FC}" destId="{CA5B1428-C72F-4EB6-A141-8F4770211B95}" srcOrd="0" destOrd="0" presId="urn:microsoft.com/office/officeart/2005/8/layout/hierarchy3"/>
    <dgm:cxn modelId="{9169DB9E-38D1-465C-91A6-423704386249}" srcId="{DF5AA146-F959-4BD8-8701-266101403A5D}" destId="{DC4AC11D-A30A-4522-812B-3C5ED4E750FC}" srcOrd="2" destOrd="0" parTransId="{355B28E7-3B96-49F4-833F-CFA1A5E1368B}" sibTransId="{40B55C36-F5B2-4C3B-82F2-1B4D145F0A83}"/>
    <dgm:cxn modelId="{9F93FCAA-2C07-47F9-BF3B-828AA6954932}" type="presOf" srcId="{DF5AA146-F959-4BD8-8701-266101403A5D}" destId="{06A20EAA-682E-4469-B125-FC1F6D9C3CAA}" srcOrd="1" destOrd="0" presId="urn:microsoft.com/office/officeart/2005/8/layout/hierarchy3"/>
    <dgm:cxn modelId="{E89BFFDE-4B67-4B12-B6CB-76B641801446}" type="presOf" srcId="{D6710ABB-DF50-4053-8BA5-C36731DEA2BB}" destId="{23C7AF2D-5514-47CD-A59C-9F136565EA8E}" srcOrd="0" destOrd="0" presId="urn:microsoft.com/office/officeart/2005/8/layout/hierarchy3"/>
    <dgm:cxn modelId="{27784EB9-7F27-4051-B86A-FDE4D758FCC1}" srcId="{DF5AA146-F959-4BD8-8701-266101403A5D}" destId="{DC55EFA2-4A58-4B9C-B4FE-DACD44ADE62F}" srcOrd="1" destOrd="0" parTransId="{D6710ABB-DF50-4053-8BA5-C36731DEA2BB}" sibTransId="{31A318F1-200E-4ED4-9B89-D444FEF5C936}"/>
    <dgm:cxn modelId="{0F71DB2D-697B-4FA3-876D-2BC68B82426D}" type="presOf" srcId="{DF5AA146-F959-4BD8-8701-266101403A5D}" destId="{C6E13F5B-1CB1-4DB0-B45F-86794371E16C}" srcOrd="0" destOrd="0" presId="urn:microsoft.com/office/officeart/2005/8/layout/hierarchy3"/>
    <dgm:cxn modelId="{328AB0B6-94AA-4F3D-95BF-E9589400730B}" type="presOf" srcId="{559FDC3D-344E-42F1-8B23-5781205613F5}" destId="{CD90CBC2-C001-435B-B39C-E3489DD81FF2}" srcOrd="0" destOrd="0" presId="urn:microsoft.com/office/officeart/2005/8/layout/hierarchy3"/>
    <dgm:cxn modelId="{12B437A3-1256-44FF-A1FA-60AC2E8FB3A4}" type="presOf" srcId="{DC55EFA2-4A58-4B9C-B4FE-DACD44ADE62F}" destId="{56396CC8-F3C1-4A74-9098-0D23D1CB5322}" srcOrd="0" destOrd="0" presId="urn:microsoft.com/office/officeart/2005/8/layout/hierarchy3"/>
    <dgm:cxn modelId="{2AA8F9C0-8EE0-40F4-B4D0-874D0D0AAE8D}" srcId="{D68D974C-B7AA-4BFC-84D3-118AC7208F78}" destId="{DF5AA146-F959-4BD8-8701-266101403A5D}" srcOrd="0" destOrd="0" parTransId="{2A3D7BFD-BE50-4D51-90F7-FFFC4EE673E5}" sibTransId="{F1C00855-8324-455D-8FD2-AB627076C9A5}"/>
    <dgm:cxn modelId="{F095D5BD-A84B-4CDC-960C-15C38CDC70CF}" srcId="{DF5AA146-F959-4BD8-8701-266101403A5D}" destId="{C72B4D8A-28AD-4AE6-AE68-9784287573BC}" srcOrd="0" destOrd="0" parTransId="{559FDC3D-344E-42F1-8B23-5781205613F5}" sibTransId="{E52F1DF0-2104-4EB8-B6BF-AF824196B024}"/>
    <dgm:cxn modelId="{860CAA19-87EE-440A-AD95-0BBB69EC8F59}" type="presOf" srcId="{D68D974C-B7AA-4BFC-84D3-118AC7208F78}" destId="{7C41F072-94C3-4C68-A0E4-51C2522A3B7E}" srcOrd="0" destOrd="0" presId="urn:microsoft.com/office/officeart/2005/8/layout/hierarchy3"/>
    <dgm:cxn modelId="{31E114AC-7903-454B-A7A3-BC4B72C50707}" type="presOf" srcId="{355B28E7-3B96-49F4-833F-CFA1A5E1368B}" destId="{38536734-C9F2-4E72-A0C2-805BED759EFA}" srcOrd="0" destOrd="0" presId="urn:microsoft.com/office/officeart/2005/8/layout/hierarchy3"/>
    <dgm:cxn modelId="{15DB69FD-1B96-47A1-AD39-496D76EB3203}" type="presParOf" srcId="{7C41F072-94C3-4C68-A0E4-51C2522A3B7E}" destId="{CEB0C188-3211-4ADA-9666-F09391C6077E}" srcOrd="0" destOrd="0" presId="urn:microsoft.com/office/officeart/2005/8/layout/hierarchy3"/>
    <dgm:cxn modelId="{D63E86BE-B028-45C4-8204-1235D555068F}" type="presParOf" srcId="{CEB0C188-3211-4ADA-9666-F09391C6077E}" destId="{D1A1E811-513C-465C-AF17-FB6DF1BE590D}" srcOrd="0" destOrd="0" presId="urn:microsoft.com/office/officeart/2005/8/layout/hierarchy3"/>
    <dgm:cxn modelId="{08442594-DCC4-46A2-9EB5-B67EFC359281}" type="presParOf" srcId="{D1A1E811-513C-465C-AF17-FB6DF1BE590D}" destId="{C6E13F5B-1CB1-4DB0-B45F-86794371E16C}" srcOrd="0" destOrd="0" presId="urn:microsoft.com/office/officeart/2005/8/layout/hierarchy3"/>
    <dgm:cxn modelId="{F7CC2B24-7C84-49FD-8BD0-94FDD6D81705}" type="presParOf" srcId="{D1A1E811-513C-465C-AF17-FB6DF1BE590D}" destId="{06A20EAA-682E-4469-B125-FC1F6D9C3CAA}" srcOrd="1" destOrd="0" presId="urn:microsoft.com/office/officeart/2005/8/layout/hierarchy3"/>
    <dgm:cxn modelId="{9B2C70A2-B45D-4C9E-A648-3278012D0AF7}" type="presParOf" srcId="{CEB0C188-3211-4ADA-9666-F09391C6077E}" destId="{40C88A0E-4330-4E4A-A3D4-0259D0E900E2}" srcOrd="1" destOrd="0" presId="urn:microsoft.com/office/officeart/2005/8/layout/hierarchy3"/>
    <dgm:cxn modelId="{B1FD5BE6-44C8-4B3A-9B7C-587B94E21064}" type="presParOf" srcId="{40C88A0E-4330-4E4A-A3D4-0259D0E900E2}" destId="{CD90CBC2-C001-435B-B39C-E3489DD81FF2}" srcOrd="0" destOrd="0" presId="urn:microsoft.com/office/officeart/2005/8/layout/hierarchy3"/>
    <dgm:cxn modelId="{58A38111-7B56-4A70-95A0-8624153E0FBE}" type="presParOf" srcId="{40C88A0E-4330-4E4A-A3D4-0259D0E900E2}" destId="{10FE114E-897A-4706-9C97-DA109A70201C}" srcOrd="1" destOrd="0" presId="urn:microsoft.com/office/officeart/2005/8/layout/hierarchy3"/>
    <dgm:cxn modelId="{4D356D98-4F36-4A06-8D6E-D7B682E49410}" type="presParOf" srcId="{40C88A0E-4330-4E4A-A3D4-0259D0E900E2}" destId="{23C7AF2D-5514-47CD-A59C-9F136565EA8E}" srcOrd="2" destOrd="0" presId="urn:microsoft.com/office/officeart/2005/8/layout/hierarchy3"/>
    <dgm:cxn modelId="{7D40FDC8-B320-48EB-ABFB-080D7501F447}" type="presParOf" srcId="{40C88A0E-4330-4E4A-A3D4-0259D0E900E2}" destId="{56396CC8-F3C1-4A74-9098-0D23D1CB5322}" srcOrd="3" destOrd="0" presId="urn:microsoft.com/office/officeart/2005/8/layout/hierarchy3"/>
    <dgm:cxn modelId="{48FD2A16-BE66-4852-9781-C447F2549E42}" type="presParOf" srcId="{40C88A0E-4330-4E4A-A3D4-0259D0E900E2}" destId="{38536734-C9F2-4E72-A0C2-805BED759EFA}" srcOrd="4" destOrd="0" presId="urn:microsoft.com/office/officeart/2005/8/layout/hierarchy3"/>
    <dgm:cxn modelId="{E4B65E82-1A31-4B44-8382-F6296BFF4EBF}" type="presParOf" srcId="{40C88A0E-4330-4E4A-A3D4-0259D0E900E2}" destId="{CA5B1428-C72F-4EB6-A141-8F4770211B9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8D974C-B7AA-4BFC-84D3-118AC7208F7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5AA146-F959-4BD8-8701-266101403A5D}">
      <dgm:prSet phldrT="[Текст]" custT="1"/>
      <dgm:spPr/>
      <dgm:t>
        <a:bodyPr/>
        <a:lstStyle/>
        <a:p>
          <a:r>
            <a:rPr lang="ru-RU" sz="1600" dirty="0" smtClean="0"/>
            <a:t>Физическая культура и спорт                               3,8 млн. руб.                   (+ 1,6 млн. руб.)</a:t>
          </a:r>
          <a:endParaRPr lang="ru-RU" sz="1600" dirty="0"/>
        </a:p>
      </dgm:t>
    </dgm:pt>
    <dgm:pt modelId="{2A3D7BFD-BE50-4D51-90F7-FFFC4EE673E5}" type="parTrans" cxnId="{2AA8F9C0-8EE0-40F4-B4D0-874D0D0AAE8D}">
      <dgm:prSet/>
      <dgm:spPr/>
      <dgm:t>
        <a:bodyPr/>
        <a:lstStyle/>
        <a:p>
          <a:endParaRPr lang="ru-RU"/>
        </a:p>
      </dgm:t>
    </dgm:pt>
    <dgm:pt modelId="{F1C00855-8324-455D-8FD2-AB627076C9A5}" type="sibTrans" cxnId="{2AA8F9C0-8EE0-40F4-B4D0-874D0D0AAE8D}">
      <dgm:prSet/>
      <dgm:spPr/>
      <dgm:t>
        <a:bodyPr/>
        <a:lstStyle/>
        <a:p>
          <a:endParaRPr lang="ru-RU"/>
        </a:p>
      </dgm:t>
    </dgm:pt>
    <dgm:pt modelId="{DC55EFA2-4A58-4B9C-B4FE-DACD44ADE62F}">
      <dgm:prSet phldrT="[Текст]" custT="1"/>
      <dgm:spPr/>
      <dgm:t>
        <a:bodyPr/>
        <a:lstStyle/>
        <a:p>
          <a:r>
            <a:rPr lang="ru-RU" sz="1200" dirty="0" smtClean="0"/>
            <a:t>Расходы на спортивные мероприятия Комитета по делам молодежи                 3,6 млн. руб.                       (+ 1,4 млн. руб.)</a:t>
          </a:r>
          <a:endParaRPr lang="ru-RU" sz="1200" dirty="0"/>
        </a:p>
      </dgm:t>
    </dgm:pt>
    <dgm:pt modelId="{D6710ABB-DF50-4053-8BA5-C36731DEA2BB}" type="parTrans" cxnId="{27784EB9-7F27-4051-B86A-FDE4D758FCC1}">
      <dgm:prSet/>
      <dgm:spPr/>
      <dgm:t>
        <a:bodyPr/>
        <a:lstStyle/>
        <a:p>
          <a:endParaRPr lang="ru-RU"/>
        </a:p>
      </dgm:t>
    </dgm:pt>
    <dgm:pt modelId="{31A318F1-200E-4ED4-9B89-D444FEF5C936}" type="sibTrans" cxnId="{27784EB9-7F27-4051-B86A-FDE4D758FCC1}">
      <dgm:prSet/>
      <dgm:spPr/>
      <dgm:t>
        <a:bodyPr/>
        <a:lstStyle/>
        <a:p>
          <a:endParaRPr lang="ru-RU"/>
        </a:p>
      </dgm:t>
    </dgm:pt>
    <dgm:pt modelId="{651AA340-DE9E-47D0-A8BC-3D43C30EAE9B}">
      <dgm:prSet custT="1"/>
      <dgm:spPr/>
      <dgm:t>
        <a:bodyPr/>
        <a:lstStyle/>
        <a:p>
          <a:r>
            <a:rPr lang="ru-RU" sz="1200" dirty="0" smtClean="0"/>
            <a:t>Мероприятия по профилактике заболеваний и формированию здорового образа жизни 0,2 млн. руб.                         (+ 0,2 млн. руб.)</a:t>
          </a:r>
          <a:endParaRPr lang="ru-RU" sz="1200" dirty="0"/>
        </a:p>
      </dgm:t>
    </dgm:pt>
    <dgm:pt modelId="{5179DC45-1A24-4C4E-9D46-E70C5A69E935}" type="parTrans" cxnId="{EFDA84E1-0CA5-4E78-BB98-3CBDF1225FCF}">
      <dgm:prSet/>
      <dgm:spPr/>
      <dgm:t>
        <a:bodyPr/>
        <a:lstStyle/>
        <a:p>
          <a:endParaRPr lang="ru-RU"/>
        </a:p>
      </dgm:t>
    </dgm:pt>
    <dgm:pt modelId="{F0ED643D-54FE-4E12-A49E-CE833E3E0AC6}" type="sibTrans" cxnId="{EFDA84E1-0CA5-4E78-BB98-3CBDF1225FCF}">
      <dgm:prSet/>
      <dgm:spPr/>
      <dgm:t>
        <a:bodyPr/>
        <a:lstStyle/>
        <a:p>
          <a:endParaRPr lang="ru-RU"/>
        </a:p>
      </dgm:t>
    </dgm:pt>
    <dgm:pt modelId="{7C41F072-94C3-4C68-A0E4-51C2522A3B7E}" type="pres">
      <dgm:prSet presAssocID="{D68D974C-B7AA-4BFC-84D3-118AC7208F7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B0C188-3211-4ADA-9666-F09391C6077E}" type="pres">
      <dgm:prSet presAssocID="{DF5AA146-F959-4BD8-8701-266101403A5D}" presName="root" presStyleCnt="0"/>
      <dgm:spPr/>
    </dgm:pt>
    <dgm:pt modelId="{D1A1E811-513C-465C-AF17-FB6DF1BE590D}" type="pres">
      <dgm:prSet presAssocID="{DF5AA146-F959-4BD8-8701-266101403A5D}" presName="rootComposite" presStyleCnt="0"/>
      <dgm:spPr/>
    </dgm:pt>
    <dgm:pt modelId="{C6E13F5B-1CB1-4DB0-B45F-86794371E16C}" type="pres">
      <dgm:prSet presAssocID="{DF5AA146-F959-4BD8-8701-266101403A5D}" presName="rootText" presStyleLbl="node1" presStyleIdx="0" presStyleCnt="1" custScaleX="84344" custScaleY="82835" custLinFactNeighborX="6939" custLinFactNeighborY="-10725"/>
      <dgm:spPr/>
      <dgm:t>
        <a:bodyPr/>
        <a:lstStyle/>
        <a:p>
          <a:endParaRPr lang="ru-RU"/>
        </a:p>
      </dgm:t>
    </dgm:pt>
    <dgm:pt modelId="{06A20EAA-682E-4469-B125-FC1F6D9C3CAA}" type="pres">
      <dgm:prSet presAssocID="{DF5AA146-F959-4BD8-8701-266101403A5D}" presName="rootConnector" presStyleLbl="node1" presStyleIdx="0" presStyleCnt="1"/>
      <dgm:spPr/>
      <dgm:t>
        <a:bodyPr/>
        <a:lstStyle/>
        <a:p>
          <a:endParaRPr lang="ru-RU"/>
        </a:p>
      </dgm:t>
    </dgm:pt>
    <dgm:pt modelId="{40C88A0E-4330-4E4A-A3D4-0259D0E900E2}" type="pres">
      <dgm:prSet presAssocID="{DF5AA146-F959-4BD8-8701-266101403A5D}" presName="childShape" presStyleCnt="0"/>
      <dgm:spPr/>
    </dgm:pt>
    <dgm:pt modelId="{23C7AF2D-5514-47CD-A59C-9F136565EA8E}" type="pres">
      <dgm:prSet presAssocID="{D6710ABB-DF50-4053-8BA5-C36731DEA2BB}" presName="Name13" presStyleLbl="parChTrans1D2" presStyleIdx="0" presStyleCnt="2"/>
      <dgm:spPr/>
      <dgm:t>
        <a:bodyPr/>
        <a:lstStyle/>
        <a:p>
          <a:endParaRPr lang="ru-RU"/>
        </a:p>
      </dgm:t>
    </dgm:pt>
    <dgm:pt modelId="{56396CC8-F3C1-4A74-9098-0D23D1CB5322}" type="pres">
      <dgm:prSet presAssocID="{DC55EFA2-4A58-4B9C-B4FE-DACD44ADE62F}" presName="childText" presStyleLbl="bgAcc1" presStyleIdx="0" presStyleCnt="2" custScaleX="90008" custScaleY="80044" custLinFactNeighborX="3640" custLinFactNeighborY="-12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030D4-F53D-4BD4-9807-4BB5F23373BE}" type="pres">
      <dgm:prSet presAssocID="{5179DC45-1A24-4C4E-9D46-E70C5A69E935}" presName="Name13" presStyleLbl="parChTrans1D2" presStyleIdx="1" presStyleCnt="2"/>
      <dgm:spPr/>
      <dgm:t>
        <a:bodyPr/>
        <a:lstStyle/>
        <a:p>
          <a:endParaRPr lang="ru-RU"/>
        </a:p>
      </dgm:t>
    </dgm:pt>
    <dgm:pt modelId="{912358BA-1A5D-4C1E-83A7-582CEEEFDC38}" type="pres">
      <dgm:prSet presAssocID="{651AA340-DE9E-47D0-A8BC-3D43C30EAE9B}" presName="childText" presStyleLbl="bgAcc1" presStyleIdx="1" presStyleCnt="2" custLinFactNeighborX="3640" custLinFactNeighborY="-29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9C2303-B239-4864-8939-7AE17329FDCC}" type="presOf" srcId="{D68D974C-B7AA-4BFC-84D3-118AC7208F78}" destId="{7C41F072-94C3-4C68-A0E4-51C2522A3B7E}" srcOrd="0" destOrd="0" presId="urn:microsoft.com/office/officeart/2005/8/layout/hierarchy3"/>
    <dgm:cxn modelId="{98D581F3-43B5-4B7E-97AC-FD65F1BB2412}" type="presOf" srcId="{D6710ABB-DF50-4053-8BA5-C36731DEA2BB}" destId="{23C7AF2D-5514-47CD-A59C-9F136565EA8E}" srcOrd="0" destOrd="0" presId="urn:microsoft.com/office/officeart/2005/8/layout/hierarchy3"/>
    <dgm:cxn modelId="{1D3DD651-0EC4-45B4-87B0-9E43314115C7}" type="presOf" srcId="{651AA340-DE9E-47D0-A8BC-3D43C30EAE9B}" destId="{912358BA-1A5D-4C1E-83A7-582CEEEFDC38}" srcOrd="0" destOrd="0" presId="urn:microsoft.com/office/officeart/2005/8/layout/hierarchy3"/>
    <dgm:cxn modelId="{E764F2B2-6028-42B1-AA37-F7987231678B}" type="presOf" srcId="{DF5AA146-F959-4BD8-8701-266101403A5D}" destId="{C6E13F5B-1CB1-4DB0-B45F-86794371E16C}" srcOrd="0" destOrd="0" presId="urn:microsoft.com/office/officeart/2005/8/layout/hierarchy3"/>
    <dgm:cxn modelId="{92718031-61F6-4075-AFD3-AFF1B46005AE}" type="presOf" srcId="{5179DC45-1A24-4C4E-9D46-E70C5A69E935}" destId="{B40030D4-F53D-4BD4-9807-4BB5F23373BE}" srcOrd="0" destOrd="0" presId="urn:microsoft.com/office/officeart/2005/8/layout/hierarchy3"/>
    <dgm:cxn modelId="{27784EB9-7F27-4051-B86A-FDE4D758FCC1}" srcId="{DF5AA146-F959-4BD8-8701-266101403A5D}" destId="{DC55EFA2-4A58-4B9C-B4FE-DACD44ADE62F}" srcOrd="0" destOrd="0" parTransId="{D6710ABB-DF50-4053-8BA5-C36731DEA2BB}" sibTransId="{31A318F1-200E-4ED4-9B89-D444FEF5C936}"/>
    <dgm:cxn modelId="{2AA8F9C0-8EE0-40F4-B4D0-874D0D0AAE8D}" srcId="{D68D974C-B7AA-4BFC-84D3-118AC7208F78}" destId="{DF5AA146-F959-4BD8-8701-266101403A5D}" srcOrd="0" destOrd="0" parTransId="{2A3D7BFD-BE50-4D51-90F7-FFFC4EE673E5}" sibTransId="{F1C00855-8324-455D-8FD2-AB627076C9A5}"/>
    <dgm:cxn modelId="{EFDA84E1-0CA5-4E78-BB98-3CBDF1225FCF}" srcId="{DF5AA146-F959-4BD8-8701-266101403A5D}" destId="{651AA340-DE9E-47D0-A8BC-3D43C30EAE9B}" srcOrd="1" destOrd="0" parTransId="{5179DC45-1A24-4C4E-9D46-E70C5A69E935}" sibTransId="{F0ED643D-54FE-4E12-A49E-CE833E3E0AC6}"/>
    <dgm:cxn modelId="{DD1A70FD-6ACD-4E3E-97DB-54D2FD9EAA82}" type="presOf" srcId="{DC55EFA2-4A58-4B9C-B4FE-DACD44ADE62F}" destId="{56396CC8-F3C1-4A74-9098-0D23D1CB5322}" srcOrd="0" destOrd="0" presId="urn:microsoft.com/office/officeart/2005/8/layout/hierarchy3"/>
    <dgm:cxn modelId="{2FB76EA4-04AD-44F4-9114-0B52B0E3E961}" type="presOf" srcId="{DF5AA146-F959-4BD8-8701-266101403A5D}" destId="{06A20EAA-682E-4469-B125-FC1F6D9C3CAA}" srcOrd="1" destOrd="0" presId="urn:microsoft.com/office/officeart/2005/8/layout/hierarchy3"/>
    <dgm:cxn modelId="{07C55A1E-208D-4DD5-BBF1-0610615FC071}" type="presParOf" srcId="{7C41F072-94C3-4C68-A0E4-51C2522A3B7E}" destId="{CEB0C188-3211-4ADA-9666-F09391C6077E}" srcOrd="0" destOrd="0" presId="urn:microsoft.com/office/officeart/2005/8/layout/hierarchy3"/>
    <dgm:cxn modelId="{C9D64E73-15B2-45B1-A3CC-FA3BB6C4E008}" type="presParOf" srcId="{CEB0C188-3211-4ADA-9666-F09391C6077E}" destId="{D1A1E811-513C-465C-AF17-FB6DF1BE590D}" srcOrd="0" destOrd="0" presId="urn:microsoft.com/office/officeart/2005/8/layout/hierarchy3"/>
    <dgm:cxn modelId="{1160B379-31F3-4FE3-8682-BC50D223DEB7}" type="presParOf" srcId="{D1A1E811-513C-465C-AF17-FB6DF1BE590D}" destId="{C6E13F5B-1CB1-4DB0-B45F-86794371E16C}" srcOrd="0" destOrd="0" presId="urn:microsoft.com/office/officeart/2005/8/layout/hierarchy3"/>
    <dgm:cxn modelId="{401A17B6-5C8F-43A1-B21D-81081E5A72BC}" type="presParOf" srcId="{D1A1E811-513C-465C-AF17-FB6DF1BE590D}" destId="{06A20EAA-682E-4469-B125-FC1F6D9C3CAA}" srcOrd="1" destOrd="0" presId="urn:microsoft.com/office/officeart/2005/8/layout/hierarchy3"/>
    <dgm:cxn modelId="{0B149701-09A6-4F23-A54B-A845DB63950D}" type="presParOf" srcId="{CEB0C188-3211-4ADA-9666-F09391C6077E}" destId="{40C88A0E-4330-4E4A-A3D4-0259D0E900E2}" srcOrd="1" destOrd="0" presId="urn:microsoft.com/office/officeart/2005/8/layout/hierarchy3"/>
    <dgm:cxn modelId="{8E3211A3-05E8-405E-8268-AF66F7F0C0CD}" type="presParOf" srcId="{40C88A0E-4330-4E4A-A3D4-0259D0E900E2}" destId="{23C7AF2D-5514-47CD-A59C-9F136565EA8E}" srcOrd="0" destOrd="0" presId="urn:microsoft.com/office/officeart/2005/8/layout/hierarchy3"/>
    <dgm:cxn modelId="{401F3BCA-73EA-4117-B13F-797FC6849DF9}" type="presParOf" srcId="{40C88A0E-4330-4E4A-A3D4-0259D0E900E2}" destId="{56396CC8-F3C1-4A74-9098-0D23D1CB5322}" srcOrd="1" destOrd="0" presId="urn:microsoft.com/office/officeart/2005/8/layout/hierarchy3"/>
    <dgm:cxn modelId="{CBDD1E54-0E04-4B81-8BA1-4F9AE9023B8A}" type="presParOf" srcId="{40C88A0E-4330-4E4A-A3D4-0259D0E900E2}" destId="{B40030D4-F53D-4BD4-9807-4BB5F23373BE}" srcOrd="2" destOrd="0" presId="urn:microsoft.com/office/officeart/2005/8/layout/hierarchy3"/>
    <dgm:cxn modelId="{EA3AA189-03BD-453E-9F1B-EDAAD86A2044}" type="presParOf" srcId="{40C88A0E-4330-4E4A-A3D4-0259D0E900E2}" destId="{912358BA-1A5D-4C1E-83A7-582CEEEFDC3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24C9C3-7B0D-4293-BAFA-D9C07CB47984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A854D8-8D7F-4713-B740-D11BD5786D9C}">
      <dgm:prSet phldrT="[Текст]"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b="1" i="0" dirty="0" smtClean="0">
              <a:solidFill>
                <a:srgbClr val="002060"/>
              </a:solidFill>
            </a:rPr>
            <a:t>Социальное обеспечение населения:</a:t>
          </a:r>
          <a:endParaRPr lang="ru-RU" sz="1400" b="1" i="0" dirty="0">
            <a:solidFill>
              <a:srgbClr val="002060"/>
            </a:solidFill>
          </a:endParaRPr>
        </a:p>
      </dgm:t>
    </dgm:pt>
    <dgm:pt modelId="{4C182495-518D-4D7F-B267-40EE8D5A9A2E}" type="parTrans" cxnId="{1E8164EB-5353-4246-82B7-36E4FE7D7739}">
      <dgm:prSet/>
      <dgm:spPr/>
      <dgm:t>
        <a:bodyPr/>
        <a:lstStyle/>
        <a:p>
          <a:endParaRPr lang="ru-RU"/>
        </a:p>
      </dgm:t>
    </dgm:pt>
    <dgm:pt modelId="{1604E2AF-3427-4185-B2E9-F570952BFFE5}" type="sibTrans" cxnId="{1E8164EB-5353-4246-82B7-36E4FE7D7739}">
      <dgm:prSet/>
      <dgm:spPr/>
      <dgm:t>
        <a:bodyPr/>
        <a:lstStyle/>
        <a:p>
          <a:endParaRPr lang="ru-RU"/>
        </a:p>
      </dgm:t>
    </dgm:pt>
    <dgm:pt modelId="{9A96FAEF-1B70-4641-AFF5-1FAB8B72F134}">
      <dgm:prSet phldrT="[Текст]"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i="0" dirty="0" smtClean="0">
              <a:solidFill>
                <a:srgbClr val="002060"/>
              </a:solidFill>
            </a:rPr>
            <a:t>310,0 – возмещение стоимости коммунальных услуг почетным гражданам района;</a:t>
          </a:r>
          <a:endParaRPr lang="ru-RU" sz="1400" i="0" dirty="0">
            <a:solidFill>
              <a:srgbClr val="002060"/>
            </a:solidFill>
          </a:endParaRPr>
        </a:p>
      </dgm:t>
    </dgm:pt>
    <dgm:pt modelId="{F93B6EE3-51D1-438A-B231-EF79BFBF6EF6}" type="parTrans" cxnId="{C43B553A-5542-48E4-85C0-59C53FDC4BD7}">
      <dgm:prSet/>
      <dgm:spPr/>
      <dgm:t>
        <a:bodyPr/>
        <a:lstStyle/>
        <a:p>
          <a:endParaRPr lang="ru-RU"/>
        </a:p>
      </dgm:t>
    </dgm:pt>
    <dgm:pt modelId="{DC12DBB2-3822-4F7F-A638-15F8757D0C1F}" type="sibTrans" cxnId="{C43B553A-5542-48E4-85C0-59C53FDC4BD7}">
      <dgm:prSet/>
      <dgm:spPr/>
      <dgm:t>
        <a:bodyPr/>
        <a:lstStyle/>
        <a:p>
          <a:endParaRPr lang="ru-RU"/>
        </a:p>
      </dgm:t>
    </dgm:pt>
    <dgm:pt modelId="{F2303DA0-42AB-4B0C-8E1F-F6D3D881F6A9}">
      <dgm:prSet phldrT="[Текст]"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i="0" dirty="0" smtClean="0">
              <a:solidFill>
                <a:srgbClr val="002060"/>
              </a:solidFill>
            </a:rPr>
            <a:t>350,0 – оказание материальной помощи гражданам, пострадавшим в результате ЧС</a:t>
          </a:r>
          <a:r>
            <a:rPr lang="ru-RU" sz="1100" dirty="0" smtClean="0">
              <a:solidFill>
                <a:srgbClr val="002060"/>
              </a:solidFill>
            </a:rPr>
            <a:t>.</a:t>
          </a:r>
          <a:endParaRPr lang="ru-RU" sz="1100" dirty="0">
            <a:solidFill>
              <a:srgbClr val="002060"/>
            </a:solidFill>
          </a:endParaRPr>
        </a:p>
      </dgm:t>
    </dgm:pt>
    <dgm:pt modelId="{E2B68D48-5E5E-4266-B70D-34CA9203AAAB}" type="parTrans" cxnId="{03BC47BA-77D0-4827-A417-FAA83B63BBE7}">
      <dgm:prSet/>
      <dgm:spPr/>
      <dgm:t>
        <a:bodyPr/>
        <a:lstStyle/>
        <a:p>
          <a:endParaRPr lang="ru-RU"/>
        </a:p>
      </dgm:t>
    </dgm:pt>
    <dgm:pt modelId="{DF91630E-90F5-4D44-A25C-7462F884CF8C}" type="sibTrans" cxnId="{03BC47BA-77D0-4827-A417-FAA83B63BBE7}">
      <dgm:prSet/>
      <dgm:spPr/>
      <dgm:t>
        <a:bodyPr/>
        <a:lstStyle/>
        <a:p>
          <a:endParaRPr lang="ru-RU"/>
        </a:p>
      </dgm:t>
    </dgm:pt>
    <dgm:pt modelId="{DA933D89-64BE-4D10-9AE7-D5D7C1D493D8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Охрана семьи и детства:</a:t>
          </a:r>
          <a:endParaRPr lang="ru-RU" sz="1400" b="1" dirty="0">
            <a:solidFill>
              <a:srgbClr val="002060"/>
            </a:solidFill>
          </a:endParaRPr>
        </a:p>
      </dgm:t>
    </dgm:pt>
    <dgm:pt modelId="{6B34DA8D-4441-44C3-BDAF-47D89C4F8BDE}" type="parTrans" cxnId="{4866858E-8795-4294-900B-391BC41AE5B2}">
      <dgm:prSet/>
      <dgm:spPr/>
      <dgm:t>
        <a:bodyPr/>
        <a:lstStyle/>
        <a:p>
          <a:endParaRPr lang="ru-RU"/>
        </a:p>
      </dgm:t>
    </dgm:pt>
    <dgm:pt modelId="{79181913-70DE-406B-AC8D-B0F37816E185}" type="sibTrans" cxnId="{4866858E-8795-4294-900B-391BC41AE5B2}">
      <dgm:prSet/>
      <dgm:spPr/>
      <dgm:t>
        <a:bodyPr/>
        <a:lstStyle/>
        <a:p>
          <a:endParaRPr lang="ru-RU"/>
        </a:p>
      </dgm:t>
    </dgm:pt>
    <dgm:pt modelId="{E315C907-4C1B-4707-AE72-B7D03EC1F59C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3 996,2 – меры социальной поддержки опекунам на содержание подопечных детей;</a:t>
          </a:r>
          <a:endParaRPr lang="ru-RU" sz="1400" dirty="0">
            <a:solidFill>
              <a:srgbClr val="002060"/>
            </a:solidFill>
          </a:endParaRPr>
        </a:p>
      </dgm:t>
    </dgm:pt>
    <dgm:pt modelId="{154CC432-E4B2-4CE3-A918-E01B841C0015}" type="parTrans" cxnId="{7934BF49-E202-4E1F-AECD-F79383B580B9}">
      <dgm:prSet/>
      <dgm:spPr/>
      <dgm:t>
        <a:bodyPr/>
        <a:lstStyle/>
        <a:p>
          <a:endParaRPr lang="ru-RU"/>
        </a:p>
      </dgm:t>
    </dgm:pt>
    <dgm:pt modelId="{10E46698-C099-40C7-A846-62B0D5D7061C}" type="sibTrans" cxnId="{7934BF49-E202-4E1F-AECD-F79383B580B9}">
      <dgm:prSet/>
      <dgm:spPr/>
      <dgm:t>
        <a:bodyPr/>
        <a:lstStyle/>
        <a:p>
          <a:endParaRPr lang="ru-RU"/>
        </a:p>
      </dgm:t>
    </dgm:pt>
    <dgm:pt modelId="{6CF48184-BDD2-4C7A-82D0-1357A36DEB1D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4 085,7 – расходы на предоставление мер социальной поддержки приемным родителям;</a:t>
          </a:r>
          <a:endParaRPr lang="ru-RU" sz="1400" dirty="0">
            <a:solidFill>
              <a:srgbClr val="002060"/>
            </a:solidFill>
          </a:endParaRPr>
        </a:p>
      </dgm:t>
    </dgm:pt>
    <dgm:pt modelId="{2E42D071-043F-4F6B-BC9D-C6CAE478E61F}" type="parTrans" cxnId="{74604C4C-7DF6-4EFF-8F8D-DDCE30EAC1F6}">
      <dgm:prSet/>
      <dgm:spPr/>
      <dgm:t>
        <a:bodyPr/>
        <a:lstStyle/>
        <a:p>
          <a:endParaRPr lang="ru-RU"/>
        </a:p>
      </dgm:t>
    </dgm:pt>
    <dgm:pt modelId="{CDF9B80A-2F50-42C9-848C-FEA208033CA2}" type="sibTrans" cxnId="{74604C4C-7DF6-4EFF-8F8D-DDCE30EAC1F6}">
      <dgm:prSet/>
      <dgm:spPr/>
      <dgm:t>
        <a:bodyPr/>
        <a:lstStyle/>
        <a:p>
          <a:endParaRPr lang="ru-RU"/>
        </a:p>
      </dgm:t>
    </dgm:pt>
    <dgm:pt modelId="{48FF2BF8-7A4E-4FE5-9FD2-5B5B32EC87FF}">
      <dgm:prSet phldrT="[Текст]" custT="1"/>
      <dgm:spPr>
        <a:solidFill>
          <a:schemeClr val="tx2">
            <a:lumMod val="40000"/>
            <a:lumOff val="60000"/>
            <a:alpha val="61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Пенсионное обеспечение:</a:t>
          </a:r>
          <a:endParaRPr lang="ru-RU" sz="1400" b="1" dirty="0">
            <a:solidFill>
              <a:srgbClr val="002060"/>
            </a:solidFill>
          </a:endParaRPr>
        </a:p>
      </dgm:t>
    </dgm:pt>
    <dgm:pt modelId="{BD616831-64C2-4711-AA97-CBAEC1BFF3BC}" type="parTrans" cxnId="{02AFE370-A885-4CE4-AE3C-C0C3B52367CA}">
      <dgm:prSet/>
      <dgm:spPr/>
      <dgm:t>
        <a:bodyPr/>
        <a:lstStyle/>
        <a:p>
          <a:endParaRPr lang="ru-RU"/>
        </a:p>
      </dgm:t>
    </dgm:pt>
    <dgm:pt modelId="{A8CF245A-02E3-4EEE-9DF9-669B8ABFC412}" type="sibTrans" cxnId="{02AFE370-A885-4CE4-AE3C-C0C3B52367CA}">
      <dgm:prSet/>
      <dgm:spPr/>
      <dgm:t>
        <a:bodyPr/>
        <a:lstStyle/>
        <a:p>
          <a:endParaRPr lang="ru-RU"/>
        </a:p>
      </dgm:t>
    </dgm:pt>
    <dgm:pt modelId="{84B70429-B432-48E5-A039-EC163A20F73D}">
      <dgm:prSet phldrT="[Текст]" custT="1"/>
      <dgm:spPr>
        <a:solidFill>
          <a:schemeClr val="tx2">
            <a:lumMod val="40000"/>
            <a:lumOff val="60000"/>
            <a:alpha val="61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b="0" i="0" dirty="0" smtClean="0">
              <a:solidFill>
                <a:srgbClr val="002060"/>
              </a:solidFill>
            </a:rPr>
            <a:t>3 123,8 - ежемесячная доплата к страховой пенсии за выслугу лет муниципальным служащим.</a:t>
          </a:r>
          <a:endParaRPr lang="ru-RU" sz="1100" dirty="0"/>
        </a:p>
      </dgm:t>
    </dgm:pt>
    <dgm:pt modelId="{1F38CBA9-A797-42F6-843D-8483C1967448}" type="parTrans" cxnId="{23ED394C-7011-40ED-A003-917CFD1E196A}">
      <dgm:prSet/>
      <dgm:spPr/>
      <dgm:t>
        <a:bodyPr/>
        <a:lstStyle/>
        <a:p>
          <a:endParaRPr lang="ru-RU"/>
        </a:p>
      </dgm:t>
    </dgm:pt>
    <dgm:pt modelId="{A0101E1F-E235-4D18-950B-B01A6C4F67C4}" type="sibTrans" cxnId="{23ED394C-7011-40ED-A003-917CFD1E196A}">
      <dgm:prSet/>
      <dgm:spPr/>
      <dgm:t>
        <a:bodyPr/>
        <a:lstStyle/>
        <a:p>
          <a:endParaRPr lang="ru-RU"/>
        </a:p>
      </dgm:t>
    </dgm:pt>
    <dgm:pt modelId="{4221C9F8-2885-4761-9D35-CA056B46A6D0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3 641,6 – денежное вознаграждение опекунам;</a:t>
          </a:r>
          <a:endParaRPr lang="ru-RU" sz="1400" dirty="0">
            <a:solidFill>
              <a:srgbClr val="002060"/>
            </a:solidFill>
          </a:endParaRPr>
        </a:p>
      </dgm:t>
    </dgm:pt>
    <dgm:pt modelId="{FB7CA6F5-1681-4BF7-A793-114E06A8435C}" type="parTrans" cxnId="{4C7FCDDE-67A4-4B37-B2E3-3822BC8B2FE6}">
      <dgm:prSet/>
      <dgm:spPr/>
      <dgm:t>
        <a:bodyPr/>
        <a:lstStyle/>
        <a:p>
          <a:endParaRPr lang="ru-RU"/>
        </a:p>
      </dgm:t>
    </dgm:pt>
    <dgm:pt modelId="{7F8F73B3-B405-4318-9509-6F8DB4A02B9F}" type="sibTrans" cxnId="{4C7FCDDE-67A4-4B37-B2E3-3822BC8B2FE6}">
      <dgm:prSet/>
      <dgm:spPr/>
      <dgm:t>
        <a:bodyPr/>
        <a:lstStyle/>
        <a:p>
          <a:endParaRPr lang="ru-RU"/>
        </a:p>
      </dgm:t>
    </dgm:pt>
    <dgm:pt modelId="{2AE6FADA-5CF1-46CB-880C-54385B9F5992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605,0 – компенсация родительской платы за содержание детей в образовательных учреждениях;</a:t>
          </a:r>
          <a:endParaRPr lang="ru-RU" sz="1400" dirty="0">
            <a:solidFill>
              <a:srgbClr val="002060"/>
            </a:solidFill>
          </a:endParaRPr>
        </a:p>
      </dgm:t>
    </dgm:pt>
    <dgm:pt modelId="{DD976693-5CE3-4266-9F21-B8385220C241}" type="parTrans" cxnId="{20963287-8930-47D4-B0FE-99F7B2AD3678}">
      <dgm:prSet/>
      <dgm:spPr/>
      <dgm:t>
        <a:bodyPr/>
        <a:lstStyle/>
        <a:p>
          <a:endParaRPr lang="ru-RU"/>
        </a:p>
      </dgm:t>
    </dgm:pt>
    <dgm:pt modelId="{413225B9-4A2E-43C2-8F38-36F157CBE5FC}" type="sibTrans" cxnId="{20963287-8930-47D4-B0FE-99F7B2AD3678}">
      <dgm:prSet/>
      <dgm:spPr/>
      <dgm:t>
        <a:bodyPr/>
        <a:lstStyle/>
        <a:p>
          <a:endParaRPr lang="ru-RU"/>
        </a:p>
      </dgm:t>
    </dgm:pt>
    <dgm:pt modelId="{9409F038-0C3F-4036-8EBB-4E65DAAE510D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Другие вопросы в области социальной политики:</a:t>
          </a:r>
          <a:endParaRPr lang="ru-RU" sz="1400" b="1" dirty="0">
            <a:solidFill>
              <a:srgbClr val="002060"/>
            </a:solidFill>
          </a:endParaRPr>
        </a:p>
      </dgm:t>
    </dgm:pt>
    <dgm:pt modelId="{A23EEF65-D69A-4D9D-8EDA-1B6B59E1BDC7}" type="parTrans" cxnId="{F6291F3B-F548-46A4-B9C2-05CBD57499D2}">
      <dgm:prSet/>
      <dgm:spPr/>
      <dgm:t>
        <a:bodyPr/>
        <a:lstStyle/>
        <a:p>
          <a:endParaRPr lang="ru-RU"/>
        </a:p>
      </dgm:t>
    </dgm:pt>
    <dgm:pt modelId="{AC61B445-4CB1-4D6D-932C-BF222F5213DF}" type="sibTrans" cxnId="{F6291F3B-F548-46A4-B9C2-05CBD57499D2}">
      <dgm:prSet/>
      <dgm:spPr/>
      <dgm:t>
        <a:bodyPr/>
        <a:lstStyle/>
        <a:p>
          <a:endParaRPr lang="ru-RU"/>
        </a:p>
      </dgm:t>
    </dgm:pt>
    <dgm:pt modelId="{B367BC0E-6B50-4B7C-A4B4-176C9EFF024B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300,0 – мероприятия для граждан пожилого возраста;</a:t>
          </a:r>
          <a:endParaRPr lang="ru-RU" sz="1400" dirty="0">
            <a:solidFill>
              <a:srgbClr val="002060"/>
            </a:solidFill>
          </a:endParaRPr>
        </a:p>
      </dgm:t>
    </dgm:pt>
    <dgm:pt modelId="{A50BF1F5-1218-4346-8E8A-221F0962696F}" type="parTrans" cxnId="{C8875237-D7B1-4F3A-A1DF-B3F8CB9C8649}">
      <dgm:prSet/>
      <dgm:spPr/>
      <dgm:t>
        <a:bodyPr/>
        <a:lstStyle/>
        <a:p>
          <a:endParaRPr lang="ru-RU"/>
        </a:p>
      </dgm:t>
    </dgm:pt>
    <dgm:pt modelId="{EF602D09-44D2-4683-9EE1-79F0D8A57EA5}" type="sibTrans" cxnId="{C8875237-D7B1-4F3A-A1DF-B3F8CB9C8649}">
      <dgm:prSet/>
      <dgm:spPr/>
      <dgm:t>
        <a:bodyPr/>
        <a:lstStyle/>
        <a:p>
          <a:endParaRPr lang="ru-RU"/>
        </a:p>
      </dgm:t>
    </dgm:pt>
    <dgm:pt modelId="{5ED807CC-7AFF-4520-BF94-7BCF5AB5DAA4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1 322,9 – обеспечение деятельности органа по опеке и попечительству над несовершеннолетними;</a:t>
          </a:r>
          <a:endParaRPr lang="ru-RU" sz="1400" dirty="0">
            <a:solidFill>
              <a:srgbClr val="002060"/>
            </a:solidFill>
          </a:endParaRPr>
        </a:p>
      </dgm:t>
    </dgm:pt>
    <dgm:pt modelId="{F6C69156-CC37-42EB-A1AF-7B35AAF21A04}" type="parTrans" cxnId="{7D1819F6-2718-45A5-934D-5E3EB6B07861}">
      <dgm:prSet/>
      <dgm:spPr/>
      <dgm:t>
        <a:bodyPr/>
        <a:lstStyle/>
        <a:p>
          <a:endParaRPr lang="ru-RU"/>
        </a:p>
      </dgm:t>
    </dgm:pt>
    <dgm:pt modelId="{9C66048D-BB82-4B89-88F2-0AD196EACD7E}" type="sibTrans" cxnId="{7D1819F6-2718-45A5-934D-5E3EB6B07861}">
      <dgm:prSet/>
      <dgm:spPr/>
      <dgm:t>
        <a:bodyPr/>
        <a:lstStyle/>
        <a:p>
          <a:endParaRPr lang="ru-RU"/>
        </a:p>
      </dgm:t>
    </dgm:pt>
    <dgm:pt modelId="{ACEB2741-7CF0-4E49-BA45-3C22B94FF11B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685,4 – обеспечение деятельности муниципальной комиссии по делам несовершеннолетних и защите их прав;</a:t>
          </a:r>
          <a:endParaRPr lang="ru-RU" sz="1400" dirty="0">
            <a:solidFill>
              <a:srgbClr val="002060"/>
            </a:solidFill>
          </a:endParaRPr>
        </a:p>
      </dgm:t>
    </dgm:pt>
    <dgm:pt modelId="{DED7D223-FF2D-4C16-A549-4FC1227E0DCB}" type="parTrans" cxnId="{361916C4-7A10-4FCB-BAD2-6E96CDEB8C71}">
      <dgm:prSet/>
      <dgm:spPr/>
      <dgm:t>
        <a:bodyPr/>
        <a:lstStyle/>
        <a:p>
          <a:endParaRPr lang="ru-RU"/>
        </a:p>
      </dgm:t>
    </dgm:pt>
    <dgm:pt modelId="{89B9A8FF-F230-48ED-9116-785EFC6BAA90}" type="sibTrans" cxnId="{361916C4-7A10-4FCB-BAD2-6E96CDEB8C71}">
      <dgm:prSet/>
      <dgm:spPr/>
      <dgm:t>
        <a:bodyPr/>
        <a:lstStyle/>
        <a:p>
          <a:endParaRPr lang="ru-RU"/>
        </a:p>
      </dgm:t>
    </dgm:pt>
    <dgm:pt modelId="{68B3A83A-F789-4282-874B-A79563147571}">
      <dgm:prSet phldrT="[Текст]" custT="1"/>
      <dgm:spPr>
        <a:solidFill>
          <a:schemeClr val="tx2">
            <a:lumMod val="40000"/>
            <a:lumOff val="60000"/>
            <a:alpha val="75000"/>
          </a:schemeClr>
        </a:solidFill>
        <a:scene3d>
          <a:camera prst="orthographicFront"/>
          <a:lightRig rig="balanced" dir="t"/>
        </a:scene3d>
        <a:sp3d>
          <a:bevelT/>
          <a:bevelB/>
        </a:sp3d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5,6 - меры социальной поддержки членам семей мобилизованных.</a:t>
          </a:r>
          <a:endParaRPr lang="ru-RU" sz="1400" dirty="0">
            <a:solidFill>
              <a:srgbClr val="002060"/>
            </a:solidFill>
          </a:endParaRPr>
        </a:p>
      </dgm:t>
    </dgm:pt>
    <dgm:pt modelId="{BFBBF971-6B38-4BD8-B9BD-3FEC3B1431B0}" type="parTrans" cxnId="{4F5F9000-9C25-43C9-94B9-D8127A410F71}">
      <dgm:prSet/>
      <dgm:spPr/>
      <dgm:t>
        <a:bodyPr/>
        <a:lstStyle/>
        <a:p>
          <a:endParaRPr lang="ru-RU"/>
        </a:p>
      </dgm:t>
    </dgm:pt>
    <dgm:pt modelId="{04CF6863-54FC-42D8-9900-2B2CC6784DC2}" type="sibTrans" cxnId="{4F5F9000-9C25-43C9-94B9-D8127A410F71}">
      <dgm:prSet/>
      <dgm:spPr/>
      <dgm:t>
        <a:bodyPr/>
        <a:lstStyle/>
        <a:p>
          <a:endParaRPr lang="ru-RU"/>
        </a:p>
      </dgm:t>
    </dgm:pt>
    <dgm:pt modelId="{C52006FC-752F-47A4-90BA-96F4AD60A06A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 30,0 – оказание финансовой поддержки социально-ориентированным некоммерческим организациям;</a:t>
          </a:r>
          <a:endParaRPr lang="ru-RU" sz="1400" dirty="0">
            <a:solidFill>
              <a:srgbClr val="002060"/>
            </a:solidFill>
          </a:endParaRPr>
        </a:p>
      </dgm:t>
    </dgm:pt>
    <dgm:pt modelId="{8EE92FE2-D83B-4276-B313-5C6817E9365B}" type="parTrans" cxnId="{B4746776-3993-41EB-8F02-8D59BF092270}">
      <dgm:prSet/>
      <dgm:spPr/>
      <dgm:t>
        <a:bodyPr/>
        <a:lstStyle/>
        <a:p>
          <a:endParaRPr lang="ru-RU"/>
        </a:p>
      </dgm:t>
    </dgm:pt>
    <dgm:pt modelId="{0B74FA8B-81EA-44A1-AA6B-9319A32BB32F}" type="sibTrans" cxnId="{B4746776-3993-41EB-8F02-8D59BF092270}">
      <dgm:prSet/>
      <dgm:spPr/>
      <dgm:t>
        <a:bodyPr/>
        <a:lstStyle/>
        <a:p>
          <a:endParaRPr lang="ru-RU"/>
        </a:p>
      </dgm:t>
    </dgm:pt>
    <dgm:pt modelId="{BF6265ED-C1E0-402A-B450-9BAF8DEBFC76}">
      <dgm:prSet phldrT="[Текст]" custT="1"/>
      <dgm:spPr>
        <a:solidFill>
          <a:schemeClr val="tx2">
            <a:lumMod val="40000"/>
            <a:lumOff val="60000"/>
            <a:alpha val="35000"/>
          </a:schemeClr>
        </a:solidFill>
        <a:scene3d>
          <a:camera prst="orthographicFront"/>
          <a:lightRig rig="balanced" dir="t"/>
        </a:scene3d>
        <a:sp3d/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</a:rPr>
            <a:t> 500,0 – мероприятия по захоронению погибших военнослужащих.</a:t>
          </a:r>
          <a:endParaRPr lang="ru-RU" sz="1400" dirty="0">
            <a:solidFill>
              <a:srgbClr val="002060"/>
            </a:solidFill>
          </a:endParaRPr>
        </a:p>
      </dgm:t>
    </dgm:pt>
    <dgm:pt modelId="{ED486767-DA22-46CE-8B5D-83B7B80DF790}" type="parTrans" cxnId="{935A5934-4B98-4DB9-9B6F-87C8385A9330}">
      <dgm:prSet/>
      <dgm:spPr/>
      <dgm:t>
        <a:bodyPr/>
        <a:lstStyle/>
        <a:p>
          <a:endParaRPr lang="ru-RU"/>
        </a:p>
      </dgm:t>
    </dgm:pt>
    <dgm:pt modelId="{5BD77E13-CC64-46ED-B70B-6829FB0DACE2}" type="sibTrans" cxnId="{935A5934-4B98-4DB9-9B6F-87C8385A9330}">
      <dgm:prSet/>
      <dgm:spPr/>
      <dgm:t>
        <a:bodyPr/>
        <a:lstStyle/>
        <a:p>
          <a:endParaRPr lang="ru-RU"/>
        </a:p>
      </dgm:t>
    </dgm:pt>
    <dgm:pt modelId="{D7527EED-185D-47FC-ACE5-D44CFCD6A522}" type="pres">
      <dgm:prSet presAssocID="{9E24C9C3-7B0D-4293-BAFA-D9C07CB4798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A41ECA-B004-4ABE-881D-F1E7C495D8A1}" type="pres">
      <dgm:prSet presAssocID="{ECA854D8-8D7F-4713-B740-D11BD5786D9C}" presName="comp" presStyleCnt="0"/>
      <dgm:spPr/>
    </dgm:pt>
    <dgm:pt modelId="{87825596-99EC-42A2-BF0E-B84128DF9FA8}" type="pres">
      <dgm:prSet presAssocID="{ECA854D8-8D7F-4713-B740-D11BD5786D9C}" presName="box" presStyleLbl="node1" presStyleIdx="0" presStyleCnt="4" custScaleY="132687"/>
      <dgm:spPr/>
      <dgm:t>
        <a:bodyPr/>
        <a:lstStyle/>
        <a:p>
          <a:endParaRPr lang="ru-RU"/>
        </a:p>
      </dgm:t>
    </dgm:pt>
    <dgm:pt modelId="{7A746E17-1B58-444C-A280-33F38138324F}" type="pres">
      <dgm:prSet presAssocID="{ECA854D8-8D7F-4713-B740-D11BD5786D9C}" presName="img" presStyleLbl="fgImgPlace1" presStyleIdx="0" presStyleCnt="4" custScaleX="85515" custScaleY="97169" custLinFactNeighborX="-656" custLinFactNeighborY="288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ru-RU"/>
        </a:p>
      </dgm:t>
    </dgm:pt>
    <dgm:pt modelId="{C231F21B-496C-40A9-96EF-8369D7CDB761}" type="pres">
      <dgm:prSet presAssocID="{ECA854D8-8D7F-4713-B740-D11BD5786D9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63FAF-6E0A-4CEE-BAF5-40ED9306E4B4}" type="pres">
      <dgm:prSet presAssocID="{1604E2AF-3427-4185-B2E9-F570952BFFE5}" presName="spacer" presStyleCnt="0"/>
      <dgm:spPr/>
    </dgm:pt>
    <dgm:pt modelId="{B4692A6C-C9CD-445A-ADB2-CC2DDAAA400D}" type="pres">
      <dgm:prSet presAssocID="{DA933D89-64BE-4D10-9AE7-D5D7C1D493D8}" presName="comp" presStyleCnt="0"/>
      <dgm:spPr/>
    </dgm:pt>
    <dgm:pt modelId="{AB655F67-2BA1-4AD0-95E0-BB082574FF51}" type="pres">
      <dgm:prSet presAssocID="{DA933D89-64BE-4D10-9AE7-D5D7C1D493D8}" presName="box" presStyleLbl="node1" presStyleIdx="1" presStyleCnt="4" custScaleY="298651" custLinFactNeighborY="-2196"/>
      <dgm:spPr/>
      <dgm:t>
        <a:bodyPr/>
        <a:lstStyle/>
        <a:p>
          <a:endParaRPr lang="ru-RU"/>
        </a:p>
      </dgm:t>
    </dgm:pt>
    <dgm:pt modelId="{87ECE967-24CA-4190-A31B-26E677EB1DF0}" type="pres">
      <dgm:prSet presAssocID="{DA933D89-64BE-4D10-9AE7-D5D7C1D493D8}" presName="img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6000" b="-46000"/>
          </a:stretch>
        </a:blipFill>
      </dgm:spPr>
      <dgm:t>
        <a:bodyPr/>
        <a:lstStyle/>
        <a:p>
          <a:endParaRPr lang="ru-RU"/>
        </a:p>
      </dgm:t>
    </dgm:pt>
    <dgm:pt modelId="{72D1A3AE-4EAE-4410-9398-41933BE75275}" type="pres">
      <dgm:prSet presAssocID="{DA933D89-64BE-4D10-9AE7-D5D7C1D493D8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A4122-E7D0-4892-B0A5-418003DBD4D0}" type="pres">
      <dgm:prSet presAssocID="{79181913-70DE-406B-AC8D-B0F37816E185}" presName="spacer" presStyleCnt="0"/>
      <dgm:spPr/>
    </dgm:pt>
    <dgm:pt modelId="{D9537EEF-251D-4D6E-9BFE-51FFBC53EDAB}" type="pres">
      <dgm:prSet presAssocID="{48FF2BF8-7A4E-4FE5-9FD2-5B5B32EC87FF}" presName="comp" presStyleCnt="0"/>
      <dgm:spPr/>
    </dgm:pt>
    <dgm:pt modelId="{773D21C7-A94A-4FA9-A0D6-0B6E60378D33}" type="pres">
      <dgm:prSet presAssocID="{48FF2BF8-7A4E-4FE5-9FD2-5B5B32EC87FF}" presName="box" presStyleLbl="node1" presStyleIdx="2" presStyleCnt="4" custScaleY="136444" custLinFactNeighborX="404" custLinFactNeighborY="-6679"/>
      <dgm:spPr/>
      <dgm:t>
        <a:bodyPr/>
        <a:lstStyle/>
        <a:p>
          <a:endParaRPr lang="ru-RU"/>
        </a:p>
      </dgm:t>
    </dgm:pt>
    <dgm:pt modelId="{D46DCE6A-D252-4FEE-8852-BFEA4BB55D4A}" type="pres">
      <dgm:prSet presAssocID="{48FF2BF8-7A4E-4FE5-9FD2-5B5B32EC87FF}" presName="img" presStyleLbl="fgImgPlace1" presStyleIdx="2" presStyleCnt="4" custLinFactNeighborX="-481" custLinFactNeighborY="-1247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ru-RU"/>
        </a:p>
      </dgm:t>
    </dgm:pt>
    <dgm:pt modelId="{ED7C9D50-67ED-4455-B7A3-430A8F8F01DA}" type="pres">
      <dgm:prSet presAssocID="{48FF2BF8-7A4E-4FE5-9FD2-5B5B32EC87FF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131D6-A636-4788-A639-36EA9BDE341C}" type="pres">
      <dgm:prSet presAssocID="{A8CF245A-02E3-4EEE-9DF9-669B8ABFC412}" presName="spacer" presStyleCnt="0"/>
      <dgm:spPr/>
    </dgm:pt>
    <dgm:pt modelId="{E883DAAE-CF14-4F6B-AE5B-A9AC66C21F38}" type="pres">
      <dgm:prSet presAssocID="{9409F038-0C3F-4036-8EBB-4E65DAAE510D}" presName="comp" presStyleCnt="0"/>
      <dgm:spPr/>
    </dgm:pt>
    <dgm:pt modelId="{D34F2EEE-60F6-4553-8ECE-20BE3D1B978D}" type="pres">
      <dgm:prSet presAssocID="{9409F038-0C3F-4036-8EBB-4E65DAAE510D}" presName="box" presStyleLbl="node1" presStyleIdx="3" presStyleCnt="4" custScaleY="336130" custLinFactNeighborX="30" custLinFactNeighborY="-11333"/>
      <dgm:spPr/>
      <dgm:t>
        <a:bodyPr/>
        <a:lstStyle/>
        <a:p>
          <a:endParaRPr lang="ru-RU"/>
        </a:p>
      </dgm:t>
    </dgm:pt>
    <dgm:pt modelId="{0531C34F-1A58-4B5A-B103-74FCE46E8A8C}" type="pres">
      <dgm:prSet presAssocID="{9409F038-0C3F-4036-8EBB-4E65DAAE510D}" presName="img" presStyleLbl="fgImgPlace1" presStyleIdx="3" presStyleCnt="4" custLinFactNeighborX="-1693" custLinFactNeighborY="-1883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ru-RU"/>
        </a:p>
      </dgm:t>
    </dgm:pt>
    <dgm:pt modelId="{7C7F6F2A-1EE7-48F6-A7BA-CC4306D1B68D}" type="pres">
      <dgm:prSet presAssocID="{9409F038-0C3F-4036-8EBB-4E65DAAE510D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E814FE-C02B-441D-8766-37297C4DBEF4}" type="presOf" srcId="{ACEB2741-7CF0-4E49-BA45-3C22B94FF11B}" destId="{D34F2EEE-60F6-4553-8ECE-20BE3D1B978D}" srcOrd="0" destOrd="3" presId="urn:microsoft.com/office/officeart/2005/8/layout/vList4#1"/>
    <dgm:cxn modelId="{02AFE370-A885-4CE4-AE3C-C0C3B52367CA}" srcId="{9E24C9C3-7B0D-4293-BAFA-D9C07CB47984}" destId="{48FF2BF8-7A4E-4FE5-9FD2-5B5B32EC87FF}" srcOrd="2" destOrd="0" parTransId="{BD616831-64C2-4711-AA97-CBAEC1BFF3BC}" sibTransId="{A8CF245A-02E3-4EEE-9DF9-669B8ABFC412}"/>
    <dgm:cxn modelId="{67CA9504-300E-4C77-8BF1-CBE598656B07}" type="presOf" srcId="{F2303DA0-42AB-4B0C-8E1F-F6D3D881F6A9}" destId="{87825596-99EC-42A2-BF0E-B84128DF9FA8}" srcOrd="0" destOrd="2" presId="urn:microsoft.com/office/officeart/2005/8/layout/vList4#1"/>
    <dgm:cxn modelId="{56F62A46-94D7-437D-B174-0B1BCFE3FDA3}" type="presOf" srcId="{2AE6FADA-5CF1-46CB-880C-54385B9F5992}" destId="{AB655F67-2BA1-4AD0-95E0-BB082574FF51}" srcOrd="0" destOrd="4" presId="urn:microsoft.com/office/officeart/2005/8/layout/vList4#1"/>
    <dgm:cxn modelId="{A317ABBC-F6AF-4DD7-9B7B-F6FA0E7E95DE}" type="presOf" srcId="{6CF48184-BDD2-4C7A-82D0-1357A36DEB1D}" destId="{AB655F67-2BA1-4AD0-95E0-BB082574FF51}" srcOrd="0" destOrd="3" presId="urn:microsoft.com/office/officeart/2005/8/layout/vList4#1"/>
    <dgm:cxn modelId="{2E0DA64A-B29A-4DC7-B0AE-C0E2B2B3395E}" type="presOf" srcId="{5ED807CC-7AFF-4520-BF94-7BCF5AB5DAA4}" destId="{7C7F6F2A-1EE7-48F6-A7BA-CC4306D1B68D}" srcOrd="1" destOrd="2" presId="urn:microsoft.com/office/officeart/2005/8/layout/vList4#1"/>
    <dgm:cxn modelId="{39808A92-A0DA-405B-A989-467F051F63F0}" type="presOf" srcId="{84B70429-B432-48E5-A039-EC163A20F73D}" destId="{773D21C7-A94A-4FA9-A0D6-0B6E60378D33}" srcOrd="0" destOrd="1" presId="urn:microsoft.com/office/officeart/2005/8/layout/vList4#1"/>
    <dgm:cxn modelId="{C43B553A-5542-48E4-85C0-59C53FDC4BD7}" srcId="{ECA854D8-8D7F-4713-B740-D11BD5786D9C}" destId="{9A96FAEF-1B70-4641-AFF5-1FAB8B72F134}" srcOrd="0" destOrd="0" parTransId="{F93B6EE3-51D1-438A-B231-EF79BFBF6EF6}" sibTransId="{DC12DBB2-3822-4F7F-A638-15F8757D0C1F}"/>
    <dgm:cxn modelId="{4F5F9000-9C25-43C9-94B9-D8127A410F71}" srcId="{DA933D89-64BE-4D10-9AE7-D5D7C1D493D8}" destId="{68B3A83A-F789-4282-874B-A79563147571}" srcOrd="4" destOrd="0" parTransId="{BFBBF971-6B38-4BD8-B9BD-3FEC3B1431B0}" sibTransId="{04CF6863-54FC-42D8-9900-2B2CC6784DC2}"/>
    <dgm:cxn modelId="{7D1819F6-2718-45A5-934D-5E3EB6B07861}" srcId="{9409F038-0C3F-4036-8EBB-4E65DAAE510D}" destId="{5ED807CC-7AFF-4520-BF94-7BCF5AB5DAA4}" srcOrd="1" destOrd="0" parTransId="{F6C69156-CC37-42EB-A1AF-7B35AAF21A04}" sibTransId="{9C66048D-BB82-4B89-88F2-0AD196EACD7E}"/>
    <dgm:cxn modelId="{08AAB157-EDE2-4FD1-82AF-37CE90CFE7B2}" type="presOf" srcId="{ECA854D8-8D7F-4713-B740-D11BD5786D9C}" destId="{87825596-99EC-42A2-BF0E-B84128DF9FA8}" srcOrd="0" destOrd="0" presId="urn:microsoft.com/office/officeart/2005/8/layout/vList4#1"/>
    <dgm:cxn modelId="{03BC47BA-77D0-4827-A417-FAA83B63BBE7}" srcId="{ECA854D8-8D7F-4713-B740-D11BD5786D9C}" destId="{F2303DA0-42AB-4B0C-8E1F-F6D3D881F6A9}" srcOrd="1" destOrd="0" parTransId="{E2B68D48-5E5E-4266-B70D-34CA9203AAAB}" sibTransId="{DF91630E-90F5-4D44-A25C-7462F884CF8C}"/>
    <dgm:cxn modelId="{FEF0EF8D-C6D2-4893-9F5B-F44ADCDB7931}" type="presOf" srcId="{B367BC0E-6B50-4B7C-A4B4-176C9EFF024B}" destId="{7C7F6F2A-1EE7-48F6-A7BA-CC4306D1B68D}" srcOrd="1" destOrd="1" presId="urn:microsoft.com/office/officeart/2005/8/layout/vList4#1"/>
    <dgm:cxn modelId="{1EDF33A3-FEE5-4065-99C5-8C485600AE18}" type="presOf" srcId="{48FF2BF8-7A4E-4FE5-9FD2-5B5B32EC87FF}" destId="{773D21C7-A94A-4FA9-A0D6-0B6E60378D33}" srcOrd="0" destOrd="0" presId="urn:microsoft.com/office/officeart/2005/8/layout/vList4#1"/>
    <dgm:cxn modelId="{411EE004-1391-486B-B758-3C1210BEB03E}" type="presOf" srcId="{BF6265ED-C1E0-402A-B450-9BAF8DEBFC76}" destId="{D34F2EEE-60F6-4553-8ECE-20BE3D1B978D}" srcOrd="0" destOrd="5" presId="urn:microsoft.com/office/officeart/2005/8/layout/vList4#1"/>
    <dgm:cxn modelId="{65BE22DE-C9F3-4AC1-BE15-9A2BA8F0FCB2}" type="presOf" srcId="{9409F038-0C3F-4036-8EBB-4E65DAAE510D}" destId="{7C7F6F2A-1EE7-48F6-A7BA-CC4306D1B68D}" srcOrd="1" destOrd="0" presId="urn:microsoft.com/office/officeart/2005/8/layout/vList4#1"/>
    <dgm:cxn modelId="{C1AA4442-8E72-4A67-9001-5E03174CEC8C}" type="presOf" srcId="{C52006FC-752F-47A4-90BA-96F4AD60A06A}" destId="{D34F2EEE-60F6-4553-8ECE-20BE3D1B978D}" srcOrd="0" destOrd="4" presId="urn:microsoft.com/office/officeart/2005/8/layout/vList4#1"/>
    <dgm:cxn modelId="{186C51E5-2169-4674-8312-4A112BA9678B}" type="presOf" srcId="{5ED807CC-7AFF-4520-BF94-7BCF5AB5DAA4}" destId="{D34F2EEE-60F6-4553-8ECE-20BE3D1B978D}" srcOrd="0" destOrd="2" presId="urn:microsoft.com/office/officeart/2005/8/layout/vList4#1"/>
    <dgm:cxn modelId="{131EE7F9-E767-463B-A7B4-42221B638765}" type="presOf" srcId="{4221C9F8-2885-4761-9D35-CA056B46A6D0}" destId="{AB655F67-2BA1-4AD0-95E0-BB082574FF51}" srcOrd="0" destOrd="2" presId="urn:microsoft.com/office/officeart/2005/8/layout/vList4#1"/>
    <dgm:cxn modelId="{6F5F790D-092C-4D78-A104-A658D33E4807}" type="presOf" srcId="{DA933D89-64BE-4D10-9AE7-D5D7C1D493D8}" destId="{72D1A3AE-4EAE-4410-9398-41933BE75275}" srcOrd="1" destOrd="0" presId="urn:microsoft.com/office/officeart/2005/8/layout/vList4#1"/>
    <dgm:cxn modelId="{1E8164EB-5353-4246-82B7-36E4FE7D7739}" srcId="{9E24C9C3-7B0D-4293-BAFA-D9C07CB47984}" destId="{ECA854D8-8D7F-4713-B740-D11BD5786D9C}" srcOrd="0" destOrd="0" parTransId="{4C182495-518D-4D7F-B267-40EE8D5A9A2E}" sibTransId="{1604E2AF-3427-4185-B2E9-F570952BFFE5}"/>
    <dgm:cxn modelId="{4C7FCDDE-67A4-4B37-B2E3-3822BC8B2FE6}" srcId="{DA933D89-64BE-4D10-9AE7-D5D7C1D493D8}" destId="{4221C9F8-2885-4761-9D35-CA056B46A6D0}" srcOrd="1" destOrd="0" parTransId="{FB7CA6F5-1681-4BF7-A793-114E06A8435C}" sibTransId="{7F8F73B3-B405-4318-9509-6F8DB4A02B9F}"/>
    <dgm:cxn modelId="{79E2B131-F350-4928-BD4A-9EA8BBE8CBAB}" type="presOf" srcId="{4221C9F8-2885-4761-9D35-CA056B46A6D0}" destId="{72D1A3AE-4EAE-4410-9398-41933BE75275}" srcOrd="1" destOrd="2" presId="urn:microsoft.com/office/officeart/2005/8/layout/vList4#1"/>
    <dgm:cxn modelId="{FC5489F6-19C3-476B-95C8-078397615FAB}" type="presOf" srcId="{F2303DA0-42AB-4B0C-8E1F-F6D3D881F6A9}" destId="{C231F21B-496C-40A9-96EF-8369D7CDB761}" srcOrd="1" destOrd="2" presId="urn:microsoft.com/office/officeart/2005/8/layout/vList4#1"/>
    <dgm:cxn modelId="{223D2595-15E6-4A7C-A8D1-DC9B5BCD57C2}" type="presOf" srcId="{68B3A83A-F789-4282-874B-A79563147571}" destId="{AB655F67-2BA1-4AD0-95E0-BB082574FF51}" srcOrd="0" destOrd="5" presId="urn:microsoft.com/office/officeart/2005/8/layout/vList4#1"/>
    <dgm:cxn modelId="{C8875237-D7B1-4F3A-A1DF-B3F8CB9C8649}" srcId="{9409F038-0C3F-4036-8EBB-4E65DAAE510D}" destId="{B367BC0E-6B50-4B7C-A4B4-176C9EFF024B}" srcOrd="0" destOrd="0" parTransId="{A50BF1F5-1218-4346-8E8A-221F0962696F}" sibTransId="{EF602D09-44D2-4683-9EE1-79F0D8A57EA5}"/>
    <dgm:cxn modelId="{453AD167-FAF8-4123-B0E4-05EAC2A15AD2}" type="presOf" srcId="{9A96FAEF-1B70-4641-AFF5-1FAB8B72F134}" destId="{87825596-99EC-42A2-BF0E-B84128DF9FA8}" srcOrd="0" destOrd="1" presId="urn:microsoft.com/office/officeart/2005/8/layout/vList4#1"/>
    <dgm:cxn modelId="{935A5934-4B98-4DB9-9B6F-87C8385A9330}" srcId="{9409F038-0C3F-4036-8EBB-4E65DAAE510D}" destId="{BF6265ED-C1E0-402A-B450-9BAF8DEBFC76}" srcOrd="4" destOrd="0" parTransId="{ED486767-DA22-46CE-8B5D-83B7B80DF790}" sibTransId="{5BD77E13-CC64-46ED-B70B-6829FB0DACE2}"/>
    <dgm:cxn modelId="{5C1CEAF9-B12D-4211-971F-59AF48978B42}" type="presOf" srcId="{ACEB2741-7CF0-4E49-BA45-3C22B94FF11B}" destId="{7C7F6F2A-1EE7-48F6-A7BA-CC4306D1B68D}" srcOrd="1" destOrd="3" presId="urn:microsoft.com/office/officeart/2005/8/layout/vList4#1"/>
    <dgm:cxn modelId="{57962D1F-1B21-4DC1-B6D3-47D676D1AE2C}" type="presOf" srcId="{B367BC0E-6B50-4B7C-A4B4-176C9EFF024B}" destId="{D34F2EEE-60F6-4553-8ECE-20BE3D1B978D}" srcOrd="0" destOrd="1" presId="urn:microsoft.com/office/officeart/2005/8/layout/vList4#1"/>
    <dgm:cxn modelId="{23ED394C-7011-40ED-A003-917CFD1E196A}" srcId="{48FF2BF8-7A4E-4FE5-9FD2-5B5B32EC87FF}" destId="{84B70429-B432-48E5-A039-EC163A20F73D}" srcOrd="0" destOrd="0" parTransId="{1F38CBA9-A797-42F6-843D-8483C1967448}" sibTransId="{A0101E1F-E235-4D18-950B-B01A6C4F67C4}"/>
    <dgm:cxn modelId="{7934BF49-E202-4E1F-AECD-F79383B580B9}" srcId="{DA933D89-64BE-4D10-9AE7-D5D7C1D493D8}" destId="{E315C907-4C1B-4707-AE72-B7D03EC1F59C}" srcOrd="0" destOrd="0" parTransId="{154CC432-E4B2-4CE3-A918-E01B841C0015}" sibTransId="{10E46698-C099-40C7-A846-62B0D5D7061C}"/>
    <dgm:cxn modelId="{94321BD0-0882-4B93-91C2-F7C61D19EFD1}" type="presOf" srcId="{9E24C9C3-7B0D-4293-BAFA-D9C07CB47984}" destId="{D7527EED-185D-47FC-ACE5-D44CFCD6A522}" srcOrd="0" destOrd="0" presId="urn:microsoft.com/office/officeart/2005/8/layout/vList4#1"/>
    <dgm:cxn modelId="{4866858E-8795-4294-900B-391BC41AE5B2}" srcId="{9E24C9C3-7B0D-4293-BAFA-D9C07CB47984}" destId="{DA933D89-64BE-4D10-9AE7-D5D7C1D493D8}" srcOrd="1" destOrd="0" parTransId="{6B34DA8D-4441-44C3-BDAF-47D89C4F8BDE}" sibTransId="{79181913-70DE-406B-AC8D-B0F37816E185}"/>
    <dgm:cxn modelId="{623EA611-3110-4231-9DFE-C16053B3255F}" type="presOf" srcId="{84B70429-B432-48E5-A039-EC163A20F73D}" destId="{ED7C9D50-67ED-4455-B7A3-430A8F8F01DA}" srcOrd="1" destOrd="1" presId="urn:microsoft.com/office/officeart/2005/8/layout/vList4#1"/>
    <dgm:cxn modelId="{06EA0C5C-5036-4FB4-98F3-8A1F49969C8B}" type="presOf" srcId="{9A96FAEF-1B70-4641-AFF5-1FAB8B72F134}" destId="{C231F21B-496C-40A9-96EF-8369D7CDB761}" srcOrd="1" destOrd="1" presId="urn:microsoft.com/office/officeart/2005/8/layout/vList4#1"/>
    <dgm:cxn modelId="{BD3414CF-3B67-46E8-8688-23F7D89AE6B9}" type="presOf" srcId="{E315C907-4C1B-4707-AE72-B7D03EC1F59C}" destId="{72D1A3AE-4EAE-4410-9398-41933BE75275}" srcOrd="1" destOrd="1" presId="urn:microsoft.com/office/officeart/2005/8/layout/vList4#1"/>
    <dgm:cxn modelId="{F6291F3B-F548-46A4-B9C2-05CBD57499D2}" srcId="{9E24C9C3-7B0D-4293-BAFA-D9C07CB47984}" destId="{9409F038-0C3F-4036-8EBB-4E65DAAE510D}" srcOrd="3" destOrd="0" parTransId="{A23EEF65-D69A-4D9D-8EDA-1B6B59E1BDC7}" sibTransId="{AC61B445-4CB1-4D6D-932C-BF222F5213DF}"/>
    <dgm:cxn modelId="{6E713057-B422-4D06-9030-9773BC142668}" type="presOf" srcId="{ECA854D8-8D7F-4713-B740-D11BD5786D9C}" destId="{C231F21B-496C-40A9-96EF-8369D7CDB761}" srcOrd="1" destOrd="0" presId="urn:microsoft.com/office/officeart/2005/8/layout/vList4#1"/>
    <dgm:cxn modelId="{5E9CA9D7-D1E9-484C-8159-D01468148698}" type="presOf" srcId="{2AE6FADA-5CF1-46CB-880C-54385B9F5992}" destId="{72D1A3AE-4EAE-4410-9398-41933BE75275}" srcOrd="1" destOrd="4" presId="urn:microsoft.com/office/officeart/2005/8/layout/vList4#1"/>
    <dgm:cxn modelId="{361916C4-7A10-4FCB-BAD2-6E96CDEB8C71}" srcId="{9409F038-0C3F-4036-8EBB-4E65DAAE510D}" destId="{ACEB2741-7CF0-4E49-BA45-3C22B94FF11B}" srcOrd="2" destOrd="0" parTransId="{DED7D223-FF2D-4C16-A549-4FC1227E0DCB}" sibTransId="{89B9A8FF-F230-48ED-9116-785EFC6BAA90}"/>
    <dgm:cxn modelId="{3DD725BC-AD93-44C4-935E-21CF3E1BBF91}" type="presOf" srcId="{E315C907-4C1B-4707-AE72-B7D03EC1F59C}" destId="{AB655F67-2BA1-4AD0-95E0-BB082574FF51}" srcOrd="0" destOrd="1" presId="urn:microsoft.com/office/officeart/2005/8/layout/vList4#1"/>
    <dgm:cxn modelId="{2A889D60-6262-4683-A26C-8755151BDEA5}" type="presOf" srcId="{DA933D89-64BE-4D10-9AE7-D5D7C1D493D8}" destId="{AB655F67-2BA1-4AD0-95E0-BB082574FF51}" srcOrd="0" destOrd="0" presId="urn:microsoft.com/office/officeart/2005/8/layout/vList4#1"/>
    <dgm:cxn modelId="{D52E6FFE-FDA6-4B32-A38A-01D516794E5D}" type="presOf" srcId="{C52006FC-752F-47A4-90BA-96F4AD60A06A}" destId="{7C7F6F2A-1EE7-48F6-A7BA-CC4306D1B68D}" srcOrd="1" destOrd="4" presId="urn:microsoft.com/office/officeart/2005/8/layout/vList4#1"/>
    <dgm:cxn modelId="{C310FDAD-8E0A-494B-80AF-8B305C118382}" type="presOf" srcId="{9409F038-0C3F-4036-8EBB-4E65DAAE510D}" destId="{D34F2EEE-60F6-4553-8ECE-20BE3D1B978D}" srcOrd="0" destOrd="0" presId="urn:microsoft.com/office/officeart/2005/8/layout/vList4#1"/>
    <dgm:cxn modelId="{74604C4C-7DF6-4EFF-8F8D-DDCE30EAC1F6}" srcId="{DA933D89-64BE-4D10-9AE7-D5D7C1D493D8}" destId="{6CF48184-BDD2-4C7A-82D0-1357A36DEB1D}" srcOrd="2" destOrd="0" parTransId="{2E42D071-043F-4F6B-BC9D-C6CAE478E61F}" sibTransId="{CDF9B80A-2F50-42C9-848C-FEA208033CA2}"/>
    <dgm:cxn modelId="{B4746776-3993-41EB-8F02-8D59BF092270}" srcId="{9409F038-0C3F-4036-8EBB-4E65DAAE510D}" destId="{C52006FC-752F-47A4-90BA-96F4AD60A06A}" srcOrd="3" destOrd="0" parTransId="{8EE92FE2-D83B-4276-B313-5C6817E9365B}" sibTransId="{0B74FA8B-81EA-44A1-AA6B-9319A32BB32F}"/>
    <dgm:cxn modelId="{03244EAA-6B77-4A40-9DF1-47CE60F70865}" type="presOf" srcId="{48FF2BF8-7A4E-4FE5-9FD2-5B5B32EC87FF}" destId="{ED7C9D50-67ED-4455-B7A3-430A8F8F01DA}" srcOrd="1" destOrd="0" presId="urn:microsoft.com/office/officeart/2005/8/layout/vList4#1"/>
    <dgm:cxn modelId="{6C970514-F182-4835-8A9C-FB1822CAFA9E}" type="presOf" srcId="{BF6265ED-C1E0-402A-B450-9BAF8DEBFC76}" destId="{7C7F6F2A-1EE7-48F6-A7BA-CC4306D1B68D}" srcOrd="1" destOrd="5" presId="urn:microsoft.com/office/officeart/2005/8/layout/vList4#1"/>
    <dgm:cxn modelId="{20963287-8930-47D4-B0FE-99F7B2AD3678}" srcId="{DA933D89-64BE-4D10-9AE7-D5D7C1D493D8}" destId="{2AE6FADA-5CF1-46CB-880C-54385B9F5992}" srcOrd="3" destOrd="0" parTransId="{DD976693-5CE3-4266-9F21-B8385220C241}" sibTransId="{413225B9-4A2E-43C2-8F38-36F157CBE5FC}"/>
    <dgm:cxn modelId="{5CE468A0-6D08-4FF7-AB8F-7A9B94199B7B}" type="presOf" srcId="{68B3A83A-F789-4282-874B-A79563147571}" destId="{72D1A3AE-4EAE-4410-9398-41933BE75275}" srcOrd="1" destOrd="5" presId="urn:microsoft.com/office/officeart/2005/8/layout/vList4#1"/>
    <dgm:cxn modelId="{64CB6A40-ED2C-4FFB-9C55-0A13BCC1C018}" type="presOf" srcId="{6CF48184-BDD2-4C7A-82D0-1357A36DEB1D}" destId="{72D1A3AE-4EAE-4410-9398-41933BE75275}" srcOrd="1" destOrd="3" presId="urn:microsoft.com/office/officeart/2005/8/layout/vList4#1"/>
    <dgm:cxn modelId="{4613A8C5-E45D-4FEE-BD87-5E77F3AFA0C1}" type="presParOf" srcId="{D7527EED-185D-47FC-ACE5-D44CFCD6A522}" destId="{AAA41ECA-B004-4ABE-881D-F1E7C495D8A1}" srcOrd="0" destOrd="0" presId="urn:microsoft.com/office/officeart/2005/8/layout/vList4#1"/>
    <dgm:cxn modelId="{DDB48107-91F7-4D3B-ADD0-C0EA25B1D139}" type="presParOf" srcId="{AAA41ECA-B004-4ABE-881D-F1E7C495D8A1}" destId="{87825596-99EC-42A2-BF0E-B84128DF9FA8}" srcOrd="0" destOrd="0" presId="urn:microsoft.com/office/officeart/2005/8/layout/vList4#1"/>
    <dgm:cxn modelId="{6054D428-759E-425D-B11E-42CA9346AC0A}" type="presParOf" srcId="{AAA41ECA-B004-4ABE-881D-F1E7C495D8A1}" destId="{7A746E17-1B58-444C-A280-33F38138324F}" srcOrd="1" destOrd="0" presId="urn:microsoft.com/office/officeart/2005/8/layout/vList4#1"/>
    <dgm:cxn modelId="{6212441B-261B-4290-B815-19BEDD44C493}" type="presParOf" srcId="{AAA41ECA-B004-4ABE-881D-F1E7C495D8A1}" destId="{C231F21B-496C-40A9-96EF-8369D7CDB761}" srcOrd="2" destOrd="0" presId="urn:microsoft.com/office/officeart/2005/8/layout/vList4#1"/>
    <dgm:cxn modelId="{A98CC00E-0ABB-48DD-9592-ED68CB625275}" type="presParOf" srcId="{D7527EED-185D-47FC-ACE5-D44CFCD6A522}" destId="{3F163FAF-6E0A-4CEE-BAF5-40ED9306E4B4}" srcOrd="1" destOrd="0" presId="urn:microsoft.com/office/officeart/2005/8/layout/vList4#1"/>
    <dgm:cxn modelId="{5D14C5B1-6697-48D0-8D9C-53B9AF6F0E9C}" type="presParOf" srcId="{D7527EED-185D-47FC-ACE5-D44CFCD6A522}" destId="{B4692A6C-C9CD-445A-ADB2-CC2DDAAA400D}" srcOrd="2" destOrd="0" presId="urn:microsoft.com/office/officeart/2005/8/layout/vList4#1"/>
    <dgm:cxn modelId="{A4454894-6AB5-4FF4-BB81-686D22EECD42}" type="presParOf" srcId="{B4692A6C-C9CD-445A-ADB2-CC2DDAAA400D}" destId="{AB655F67-2BA1-4AD0-95E0-BB082574FF51}" srcOrd="0" destOrd="0" presId="urn:microsoft.com/office/officeart/2005/8/layout/vList4#1"/>
    <dgm:cxn modelId="{DD8BB139-483B-4F9F-A195-01E754B8124A}" type="presParOf" srcId="{B4692A6C-C9CD-445A-ADB2-CC2DDAAA400D}" destId="{87ECE967-24CA-4190-A31B-26E677EB1DF0}" srcOrd="1" destOrd="0" presId="urn:microsoft.com/office/officeart/2005/8/layout/vList4#1"/>
    <dgm:cxn modelId="{AAD4A85C-4BC3-4178-8192-6E80D01DD919}" type="presParOf" srcId="{B4692A6C-C9CD-445A-ADB2-CC2DDAAA400D}" destId="{72D1A3AE-4EAE-4410-9398-41933BE75275}" srcOrd="2" destOrd="0" presId="urn:microsoft.com/office/officeart/2005/8/layout/vList4#1"/>
    <dgm:cxn modelId="{5D69FE74-5937-48B7-8CDD-2117427EB47A}" type="presParOf" srcId="{D7527EED-185D-47FC-ACE5-D44CFCD6A522}" destId="{828A4122-E7D0-4892-B0A5-418003DBD4D0}" srcOrd="3" destOrd="0" presId="urn:microsoft.com/office/officeart/2005/8/layout/vList4#1"/>
    <dgm:cxn modelId="{6C8AFD16-729E-45D0-AA36-1B24FC8909BE}" type="presParOf" srcId="{D7527EED-185D-47FC-ACE5-D44CFCD6A522}" destId="{D9537EEF-251D-4D6E-9BFE-51FFBC53EDAB}" srcOrd="4" destOrd="0" presId="urn:microsoft.com/office/officeart/2005/8/layout/vList4#1"/>
    <dgm:cxn modelId="{E1BFCFA2-48F1-4D0D-8D8F-07B5751C3491}" type="presParOf" srcId="{D9537EEF-251D-4D6E-9BFE-51FFBC53EDAB}" destId="{773D21C7-A94A-4FA9-A0D6-0B6E60378D33}" srcOrd="0" destOrd="0" presId="urn:microsoft.com/office/officeart/2005/8/layout/vList4#1"/>
    <dgm:cxn modelId="{CF9F8198-A8FE-405D-A51C-6D3C60AF00E5}" type="presParOf" srcId="{D9537EEF-251D-4D6E-9BFE-51FFBC53EDAB}" destId="{D46DCE6A-D252-4FEE-8852-BFEA4BB55D4A}" srcOrd="1" destOrd="0" presId="urn:microsoft.com/office/officeart/2005/8/layout/vList4#1"/>
    <dgm:cxn modelId="{371CA21D-9200-47AB-88CB-F71956B50A68}" type="presParOf" srcId="{D9537EEF-251D-4D6E-9BFE-51FFBC53EDAB}" destId="{ED7C9D50-67ED-4455-B7A3-430A8F8F01DA}" srcOrd="2" destOrd="0" presId="urn:microsoft.com/office/officeart/2005/8/layout/vList4#1"/>
    <dgm:cxn modelId="{1DD83C93-42F5-4158-BC52-E139B730F918}" type="presParOf" srcId="{D7527EED-185D-47FC-ACE5-D44CFCD6A522}" destId="{18D131D6-A636-4788-A639-36EA9BDE341C}" srcOrd="5" destOrd="0" presId="urn:microsoft.com/office/officeart/2005/8/layout/vList4#1"/>
    <dgm:cxn modelId="{18AB0C60-2134-442F-A9F0-E333FD11736F}" type="presParOf" srcId="{D7527EED-185D-47FC-ACE5-D44CFCD6A522}" destId="{E883DAAE-CF14-4F6B-AE5B-A9AC66C21F38}" srcOrd="6" destOrd="0" presId="urn:microsoft.com/office/officeart/2005/8/layout/vList4#1"/>
    <dgm:cxn modelId="{9509B052-2579-4463-8085-0A8808DE50D9}" type="presParOf" srcId="{E883DAAE-CF14-4F6B-AE5B-A9AC66C21F38}" destId="{D34F2EEE-60F6-4553-8ECE-20BE3D1B978D}" srcOrd="0" destOrd="0" presId="urn:microsoft.com/office/officeart/2005/8/layout/vList4#1"/>
    <dgm:cxn modelId="{A4ED76DA-67F7-4C62-8FCB-1D04A779B1DA}" type="presParOf" srcId="{E883DAAE-CF14-4F6B-AE5B-A9AC66C21F38}" destId="{0531C34F-1A58-4B5A-B103-74FCE46E8A8C}" srcOrd="1" destOrd="0" presId="urn:microsoft.com/office/officeart/2005/8/layout/vList4#1"/>
    <dgm:cxn modelId="{4FDDC760-B001-4F93-8214-7B2D0E6DB570}" type="presParOf" srcId="{E883DAAE-CF14-4F6B-AE5B-A9AC66C21F38}" destId="{7C7F6F2A-1EE7-48F6-A7BA-CC4306D1B68D}" srcOrd="2" destOrd="0" presId="urn:microsoft.com/office/officeart/2005/8/layout/vList4#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0.34722</cdr:x>
      <cdr:y>0.4878</cdr:y>
    </cdr:from>
    <cdr:to>
      <cdr:x>0.42301</cdr:x>
      <cdr:y>0.58458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3600400" y="1440160"/>
          <a:ext cx="785823" cy="285716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>
            <a:alpha val="41000"/>
          </a:sysClr>
        </a:solidFill>
        <a:ln xmlns:a="http://schemas.openxmlformats.org/drawingml/2006/main" w="11429" cap="flat" cmpd="sng" algn="ctr">
          <a:noFill/>
          <a:prstDash val="sysDash"/>
        </a:ln>
        <a:effectLst xmlns:a="http://schemas.openxmlformats.org/drawingml/2006/main">
          <a:glow rad="304800">
            <a:schemeClr val="bg1">
              <a:alpha val="91000"/>
            </a:schemeClr>
          </a:glow>
        </a:effec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i="1" kern="1200" dirty="0" smtClean="0">
              <a:solidFill>
                <a:srgbClr val="002060"/>
              </a:solidFill>
              <a:latin typeface="Arial Rounded MT Bold" pitchFamily="34" charset="0"/>
            </a:rPr>
            <a:t>692,5</a:t>
          </a:r>
          <a:endParaRPr lang="ru-RU" sz="1400" i="1" kern="1200" dirty="0">
            <a:solidFill>
              <a:srgbClr val="002060"/>
            </a:solidFill>
            <a:latin typeface="Arial Rounded MT Bold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0.39416</cdr:x>
      <cdr:y>0.44099</cdr:y>
    </cdr:from>
    <cdr:to>
      <cdr:x>0.47382</cdr:x>
      <cdr:y>0.52432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3888432" y="1512168"/>
          <a:ext cx="785823" cy="285716"/>
        </a:xfrm>
        <a:prstGeom xmlns:a="http://schemas.openxmlformats.org/drawingml/2006/main" prst="roundRect">
          <a:avLst/>
        </a:prstGeom>
        <a:solidFill xmlns:a="http://schemas.openxmlformats.org/drawingml/2006/main">
          <a:sysClr val="window" lastClr="FFFFFF">
            <a:alpha val="41000"/>
          </a:sysClr>
        </a:solidFill>
        <a:ln xmlns:a="http://schemas.openxmlformats.org/drawingml/2006/main" w="11429" cap="flat" cmpd="sng" algn="ctr">
          <a:noFill/>
          <a:prstDash val="sysDash"/>
        </a:ln>
        <a:effectLst xmlns:a="http://schemas.openxmlformats.org/drawingml/2006/main">
          <a:glow rad="304800">
            <a:schemeClr val="bg1">
              <a:alpha val="91000"/>
            </a:schemeClr>
          </a:glow>
        </a:effec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i="1" kern="1200" dirty="0">
              <a:solidFill>
                <a:srgbClr val="002060"/>
              </a:solidFill>
              <a:latin typeface="Arial Rounded MT Bold" pitchFamily="34" charset="0"/>
            </a:rPr>
            <a:t>551,6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0.07463</cdr:x>
      <cdr:y>0.77647</cdr:y>
    </cdr:from>
    <cdr:to>
      <cdr:x>0.25373</cdr:x>
      <cdr:y>0.96555</cdr:y>
    </cdr:to>
    <cdr:pic>
      <cdr:nvPicPr>
        <cdr:cNvPr id="2" name="Picture 2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720080" y="4752528"/>
          <a:ext cx="1728192" cy="11573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dist="35921" dir="2700000" algn="ctr" rotWithShape="0">
            <a:schemeClr val="bg2"/>
          </a:outerShdw>
          <a:softEdge rad="63500"/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6000"/>
            <a:lum/>
          </a:blip>
          <a:srcRect/>
          <a:stretch>
            <a:fillRect l="-99000" r="-9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2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3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8.jpeg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39"/>
            <a:ext cx="4752528" cy="6853761"/>
          </a:xfrm>
          <a:prstGeom prst="rect">
            <a:avLst/>
          </a:prstGeom>
          <a:ln>
            <a:noFill/>
          </a:ln>
          <a:effectLst>
            <a:glow rad="127000"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reflection endPos="0" dir="5400000" sy="-100000" algn="bl" rotWithShape="0"/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42853"/>
            <a:ext cx="1116788" cy="1319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6" descr="Admi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7197" y="4945407"/>
            <a:ext cx="2551611" cy="1912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 txBox="1">
            <a:spLocks noGrp="1"/>
          </p:cNvSpPr>
          <p:nvPr>
            <p:ph type="ctrTitle"/>
          </p:nvPr>
        </p:nvSpPr>
        <p:spPr>
          <a:xfrm>
            <a:off x="683568" y="1620377"/>
            <a:ext cx="7848872" cy="32932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r>
              <a:rPr lang="ru-RU" sz="3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ПУБЛИЧНЫе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 СЛУШАНИЯ</a:t>
            </a:r>
            <a:b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</a:b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 К </a:t>
            </a:r>
            <a:r>
              <a:rPr lang="ru-RU" sz="3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проектУ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 бюджета</a:t>
            </a:r>
            <a:b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</a:b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 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Тевризского муниципального района 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/>
            </a:r>
            <a:b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</a:b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на 2025 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год и на плановый период 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2026 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и </a:t>
            </a:r>
            <a:r>
              <a:rPr lang="ru-RU" sz="3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2027 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Book Antiqua" pitchFamily="18" charset="0"/>
              </a:rPr>
              <a:t>годов</a:t>
            </a:r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8961" y="5733256"/>
            <a:ext cx="6348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bg1">
                      <a:alpha val="98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Докладчик : Председатель КФК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bg1">
                      <a:alpha val="98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Лапунова Татьяна Павловна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effectLst>
                <a:glow rad="228600">
                  <a:schemeClr val="bg1">
                    <a:alpha val="98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49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8458" y="212863"/>
            <a:ext cx="7920880" cy="70609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Безвозмездные поступления в районный бюджет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48545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0352" y="926310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млн. рублей</a:t>
            </a:r>
            <a:endParaRPr lang="ru-RU" sz="1600" i="1" dirty="0">
              <a:solidFill>
                <a:srgbClr val="002060"/>
              </a:solidFill>
            </a:endParaRPr>
          </a:p>
        </p:txBody>
      </p:sp>
      <p:graphicFrame>
        <p:nvGraphicFramePr>
          <p:cNvPr id="8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799162"/>
              </p:ext>
            </p:extLst>
          </p:nvPr>
        </p:nvGraphicFramePr>
        <p:xfrm>
          <a:off x="-447607" y="1348258"/>
          <a:ext cx="9217024" cy="5352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8442067" y="4941168"/>
            <a:ext cx="645929" cy="20162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ru-RU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endParaRPr lang="ru-RU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>
              <a:lnSpc>
                <a:spcPts val="1700"/>
              </a:lnSpc>
            </a:pPr>
            <a:r>
              <a:rPr lang="ru-RU" b="1" i="1" kern="1200" dirty="0" smtClean="0">
                <a:solidFill>
                  <a:srgbClr val="002060"/>
                </a:solidFill>
                <a:latin typeface="Arial Rounded MT Bold" pitchFamily="34" charset="0"/>
              </a:rPr>
              <a:t>Всего</a:t>
            </a:r>
          </a:p>
          <a:p>
            <a:pPr>
              <a:lnSpc>
                <a:spcPts val="1700"/>
              </a:lnSpc>
            </a:pPr>
            <a:endParaRPr lang="ru-RU" b="1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>
              <a:lnSpc>
                <a:spcPts val="1700"/>
              </a:lnSpc>
            </a:pPr>
            <a:endParaRPr lang="ru-RU" b="1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>
              <a:lnSpc>
                <a:spcPts val="1700"/>
              </a:lnSpc>
            </a:pPr>
            <a:r>
              <a:rPr lang="ru-RU" b="1" dirty="0" smtClean="0">
                <a:solidFill>
                  <a:srgbClr val="002060"/>
                </a:solidFill>
                <a:latin typeface="Arial Rounded MT Bold" pitchFamily="34" charset="0"/>
              </a:rPr>
              <a:t>432,0</a:t>
            </a:r>
            <a:endParaRPr lang="ru-RU" b="1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>
              <a:lnSpc>
                <a:spcPts val="1700"/>
              </a:lnSpc>
            </a:pPr>
            <a:r>
              <a:rPr lang="ru-RU" b="1" dirty="0" smtClean="0">
                <a:solidFill>
                  <a:srgbClr val="002060"/>
                </a:solidFill>
                <a:latin typeface="Arial Rounded MT Bold" pitchFamily="34" charset="0"/>
              </a:rPr>
              <a:t>796,5</a:t>
            </a:r>
            <a:endParaRPr lang="ru-RU" b="1" kern="1200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>
              <a:lnSpc>
                <a:spcPts val="1700"/>
              </a:lnSpc>
            </a:pPr>
            <a:r>
              <a:rPr lang="ru-RU" b="1" dirty="0" smtClean="0">
                <a:solidFill>
                  <a:srgbClr val="002060"/>
                </a:solidFill>
                <a:latin typeface="Arial Rounded MT Bold" pitchFamily="34" charset="0"/>
              </a:rPr>
              <a:t>548,7</a:t>
            </a:r>
            <a:endParaRPr lang="ru-RU" b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9" t="8893" r="33783" b="11724"/>
          <a:stretch/>
        </p:blipFill>
        <p:spPr bwMode="auto">
          <a:xfrm>
            <a:off x="0" y="1868557"/>
            <a:ext cx="2129982" cy="19395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softEdge rad="1270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ыгнутая вверх стрелка 10"/>
          <p:cNvSpPr/>
          <p:nvPr/>
        </p:nvSpPr>
        <p:spPr>
          <a:xfrm rot="19079551">
            <a:off x="2853679" y="2486636"/>
            <a:ext cx="839972" cy="311624"/>
          </a:xfrm>
          <a:prstGeom prst="curvedDownArrow">
            <a:avLst>
              <a:gd name="adj1" fmla="val 25000"/>
              <a:gd name="adj2" fmla="val 53011"/>
              <a:gd name="adj3" fmla="val 30553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 rot="2822507">
            <a:off x="5657997" y="2312186"/>
            <a:ext cx="761949" cy="247420"/>
          </a:xfrm>
          <a:prstGeom prst="curvedDownArrow">
            <a:avLst>
              <a:gd name="adj1" fmla="val 25000"/>
              <a:gd name="adj2" fmla="val 53011"/>
              <a:gd name="adj3" fmla="val 30553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20867566">
            <a:off x="6634670" y="1279427"/>
            <a:ext cx="676645" cy="192903"/>
          </a:xfrm>
          <a:prstGeom prst="curvedDownArrow">
            <a:avLst>
              <a:gd name="adj1" fmla="val 25000"/>
              <a:gd name="adj2" fmla="val 53011"/>
              <a:gd name="adj3" fmla="val 30553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 rot="2148782">
            <a:off x="8045771" y="4340267"/>
            <a:ext cx="501749" cy="153217"/>
          </a:xfrm>
          <a:prstGeom prst="curvedDownArrow">
            <a:avLst>
              <a:gd name="adj1" fmla="val 25000"/>
              <a:gd name="adj2" fmla="val 53011"/>
              <a:gd name="adj3" fmla="val 30553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0"/>
          <p:cNvSpPr txBox="1"/>
          <p:nvPr/>
        </p:nvSpPr>
        <p:spPr>
          <a:xfrm>
            <a:off x="2910272" y="2093459"/>
            <a:ext cx="794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>
                <a:solidFill>
                  <a:srgbClr val="FF0000"/>
                </a:solidFill>
                <a:latin typeface="Arial Rounded MT Bold" pitchFamily="34" charset="0"/>
              </a:rPr>
              <a:t>+55,2</a:t>
            </a:r>
          </a:p>
        </p:txBody>
      </p:sp>
      <p:sp>
        <p:nvSpPr>
          <p:cNvPr id="16" name="TextBox 10"/>
          <p:cNvSpPr txBox="1"/>
          <p:nvPr/>
        </p:nvSpPr>
        <p:spPr>
          <a:xfrm>
            <a:off x="4464818" y="4088069"/>
            <a:ext cx="794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Arial Rounded MT Bold" pitchFamily="34" charset="0"/>
              </a:rPr>
              <a:t>-29,0</a:t>
            </a:r>
            <a:endParaRPr lang="ru-RU" sz="1200" b="1" i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5436096" y="1934274"/>
            <a:ext cx="794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Arial Rounded MT Bold" pitchFamily="34" charset="0"/>
              </a:rPr>
              <a:t>-248,5</a:t>
            </a:r>
            <a:endParaRPr lang="ru-RU" sz="1200" b="1" i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18" name="TextBox 10"/>
          <p:cNvSpPr txBox="1"/>
          <p:nvPr/>
        </p:nvSpPr>
        <p:spPr>
          <a:xfrm>
            <a:off x="6529095" y="1020805"/>
            <a:ext cx="794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Arial Rounded MT Bold" pitchFamily="34" charset="0"/>
              </a:rPr>
              <a:t>+6,8</a:t>
            </a:r>
            <a:endParaRPr lang="ru-RU" sz="1200" b="1" i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19" name="TextBox 10"/>
          <p:cNvSpPr txBox="1"/>
          <p:nvPr/>
        </p:nvSpPr>
        <p:spPr>
          <a:xfrm>
            <a:off x="7992157" y="4009386"/>
            <a:ext cx="794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FF0000"/>
                </a:solidFill>
                <a:latin typeface="Arial Rounded MT Bold" pitchFamily="34" charset="0"/>
              </a:rPr>
              <a:t>-32,3</a:t>
            </a:r>
            <a:endParaRPr lang="ru-RU" sz="1200" b="1" i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784149">
            <a:off x="4470211" y="4403514"/>
            <a:ext cx="514310" cy="158283"/>
          </a:xfrm>
          <a:prstGeom prst="curvedDownArrow">
            <a:avLst>
              <a:gd name="adj1" fmla="val 25000"/>
              <a:gd name="adj2" fmla="val 53011"/>
              <a:gd name="adj3" fmla="val 30553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57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бюджета на 2025 год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192135"/>
              </p:ext>
            </p:extLst>
          </p:nvPr>
        </p:nvGraphicFramePr>
        <p:xfrm>
          <a:off x="52601" y="1266964"/>
          <a:ext cx="790505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118052917"/>
              </p:ext>
            </p:extLst>
          </p:nvPr>
        </p:nvGraphicFramePr>
        <p:xfrm>
          <a:off x="3507133" y="1176818"/>
          <a:ext cx="79928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771036" y="980728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3519146" y="1556792"/>
            <a:ext cx="432048" cy="4176464"/>
          </a:xfrm>
          <a:prstGeom prst="leftBrace">
            <a:avLst/>
          </a:prstGeom>
          <a:ln w="22225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87624" y="3838346"/>
            <a:ext cx="1512168" cy="385192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>
              <a:schemeClr val="bg1">
                <a:alpha val="80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692 456,7</a:t>
            </a:r>
            <a:endParaRPr lang="ru-RU" sz="14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79" y="5517231"/>
            <a:ext cx="2593842" cy="136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01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P spid="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16824" cy="799402"/>
          </a:xfrm>
        </p:spPr>
        <p:txBody>
          <a:bodyPr>
            <a:normAutofit fontScale="90000"/>
          </a:bodyPr>
          <a:lstStyle/>
          <a:p>
            <a:r>
              <a:rPr lang="ru-RU" sz="2600" b="1" dirty="0">
                <a:solidFill>
                  <a:schemeClr val="accent1">
                    <a:lumMod val="50000"/>
                  </a:schemeClr>
                </a:solidFill>
              </a:rPr>
              <a:t>Структура расходов районного бюджета на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</a:rPr>
              <a:t>2025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</a:rPr>
              <a:t>год</a:t>
            </a:r>
            <a:endParaRPr lang="ru-RU" sz="2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5358506"/>
              </p:ext>
            </p:extLst>
          </p:nvPr>
        </p:nvGraphicFramePr>
        <p:xfrm>
          <a:off x="-540568" y="1556792"/>
          <a:ext cx="10657184" cy="5217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980728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млн. рублей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82574"/>
            <a:ext cx="1728192" cy="15046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5869940" y="1325187"/>
            <a:ext cx="3121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i="1" dirty="0" smtClean="0">
                <a:solidFill>
                  <a:srgbClr val="002060"/>
                </a:solidFill>
              </a:rPr>
              <a:t>(*Отклонение от первоначального плана </a:t>
            </a:r>
            <a:r>
              <a:rPr lang="ru-RU" sz="1400" i="1" dirty="0">
                <a:solidFill>
                  <a:srgbClr val="002060"/>
                </a:solidFill>
              </a:rPr>
              <a:t>на </a:t>
            </a:r>
            <a:r>
              <a:rPr lang="ru-RU" sz="1400" i="1" dirty="0" smtClean="0">
                <a:solidFill>
                  <a:srgbClr val="002060"/>
                </a:solidFill>
              </a:rPr>
              <a:t>2024 год)</a:t>
            </a:r>
            <a:endParaRPr lang="ru-RU" sz="1400" i="1" dirty="0">
              <a:solidFill>
                <a:srgbClr val="00206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23728" y="3140968"/>
            <a:ext cx="1368152" cy="514388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692,5</a:t>
            </a:r>
            <a:endParaRPr lang="ru-RU" sz="14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80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«Общегосударственные вопросы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181700"/>
              </p:ext>
            </p:extLst>
          </p:nvPr>
        </p:nvGraphicFramePr>
        <p:xfrm>
          <a:off x="-468560" y="836712"/>
          <a:ext cx="9649072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5776" y="2852936"/>
            <a:ext cx="1216684" cy="438227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200" i="1" dirty="0" smtClean="0">
                <a:solidFill>
                  <a:srgbClr val="002060"/>
                </a:solidFill>
                <a:latin typeface="Arial Rounded MT Bold" pitchFamily="34" charset="0"/>
              </a:rPr>
              <a:t>72 109,7</a:t>
            </a:r>
            <a:endParaRPr lang="ru-RU" sz="12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16300" y="998146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387967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«Национальная экономика»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789289"/>
              </p:ext>
            </p:extLst>
          </p:nvPr>
        </p:nvGraphicFramePr>
        <p:xfrm>
          <a:off x="-324544" y="1191435"/>
          <a:ext cx="6120680" cy="384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71036" y="980728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5292080" y="1412776"/>
            <a:ext cx="3672408" cy="648072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Осуществление деятельности по обращению с безнадзорными животными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5292080" y="2132856"/>
            <a:ext cx="3672408" cy="360040"/>
          </a:xfrm>
          <a:prstGeom prst="homePlate">
            <a:avLst/>
          </a:prstGeom>
          <a:solidFill>
            <a:schemeClr val="accent1">
              <a:lumMod val="60000"/>
              <a:lumOff val="4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Содержание дорог местного значения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292080" y="2564904"/>
            <a:ext cx="3672408" cy="576064"/>
          </a:xfrm>
          <a:prstGeom prst="homePlate">
            <a:avLst/>
          </a:prstGeom>
          <a:solidFill>
            <a:schemeClr val="accent1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Организация регулярных перевозок пассажиров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5292080" y="3212976"/>
            <a:ext cx="3672408" cy="648072"/>
          </a:xfrm>
          <a:prstGeom prst="homePlate">
            <a:avLst/>
          </a:prstGeom>
          <a:solidFill>
            <a:schemeClr val="accent1">
              <a:lumMod val="60000"/>
              <a:lumOff val="4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Развитие </a:t>
            </a:r>
            <a:r>
              <a:rPr lang="ru-RU" sz="1500" i="1" dirty="0" err="1" smtClean="0">
                <a:solidFill>
                  <a:srgbClr val="002060"/>
                </a:solidFill>
              </a:rPr>
              <a:t>грантовых</a:t>
            </a:r>
            <a:r>
              <a:rPr lang="ru-RU" sz="1500" i="1" dirty="0" smtClean="0">
                <a:solidFill>
                  <a:srgbClr val="002060"/>
                </a:solidFill>
              </a:rPr>
              <a:t> программ поддержки начинающих предпринимателей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5292080" y="3933056"/>
            <a:ext cx="3672408" cy="1080120"/>
          </a:xfrm>
          <a:prstGeom prst="homePlate">
            <a:avLst/>
          </a:prstGeom>
          <a:solidFill>
            <a:schemeClr val="accent1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Оформление технической и землеустроительной документации на объекты недвижимости, находящиеся в муниципальной собственности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5292080" y="5085184"/>
            <a:ext cx="3672408" cy="432048"/>
          </a:xfrm>
          <a:prstGeom prst="homePlate">
            <a:avLst/>
          </a:prstGeom>
          <a:solidFill>
            <a:schemeClr val="accent1">
              <a:lumMod val="60000"/>
              <a:lumOff val="4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Содействие занятости населения</a:t>
            </a:r>
          </a:p>
        </p:txBody>
      </p:sp>
      <p:sp>
        <p:nvSpPr>
          <p:cNvPr id="14" name="Пятиугольник 13"/>
          <p:cNvSpPr/>
          <p:nvPr/>
        </p:nvSpPr>
        <p:spPr>
          <a:xfrm>
            <a:off x="5292080" y="5589240"/>
            <a:ext cx="3672408" cy="576064"/>
          </a:xfrm>
          <a:prstGeom prst="homePlate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i="1" dirty="0" smtClean="0">
                <a:solidFill>
                  <a:srgbClr val="002060"/>
                </a:solidFill>
              </a:rPr>
              <a:t>Содержание аппарата управления сельского хозяйства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39611" y="4645040"/>
            <a:ext cx="1872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solidFill>
                  <a:srgbClr val="002060"/>
                </a:solidFill>
              </a:rPr>
              <a:t>Отклонение от первоначального плана на 2024 год</a:t>
            </a:r>
          </a:p>
        </p:txBody>
      </p:sp>
      <p:pic>
        <p:nvPicPr>
          <p:cNvPr id="16" name="Рисунок 15" descr="экономика.jpg"/>
          <p:cNvPicPr>
            <a:picLocks noChangeAspect="1"/>
          </p:cNvPicPr>
          <p:nvPr/>
        </p:nvPicPr>
        <p:blipFill>
          <a:blip r:embed="rId4" cstate="print">
            <a:lum bright="20000"/>
          </a:blip>
          <a:stretch>
            <a:fillRect/>
          </a:stretch>
        </p:blipFill>
        <p:spPr>
          <a:xfrm>
            <a:off x="69479" y="5137769"/>
            <a:ext cx="2304255" cy="1631572"/>
          </a:xfrm>
          <a:prstGeom prst="rect">
            <a:avLst/>
          </a:prstGeom>
          <a:blipFill>
            <a:blip r:embed="rId5" cstate="print">
              <a:lum bright="20000"/>
            </a:blip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2397234" y="2634910"/>
            <a:ext cx="929814" cy="285722"/>
          </a:xfrm>
          <a:prstGeom prst="roundRect">
            <a:avLst/>
          </a:prstGeom>
          <a:solidFill>
            <a:sysClr val="window" lastClr="FFFFFF">
              <a:alpha val="46000"/>
            </a:sysClr>
          </a:solidFill>
          <a:ln w="11429" cap="flat" cmpd="sng" algn="ctr">
            <a:noFill/>
            <a:prstDash val="sysDash"/>
          </a:ln>
          <a:effectLst>
            <a:glow rad="304800">
              <a:schemeClr val="bg1">
                <a:alpha val="9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i="1" kern="1200" dirty="0" smtClean="0">
                <a:solidFill>
                  <a:srgbClr val="002060"/>
                </a:solidFill>
                <a:latin typeface="Arial Rounded MT Bold" pitchFamily="34" charset="0"/>
              </a:rPr>
              <a:t>9 699,9</a:t>
            </a:r>
            <a:endParaRPr lang="ru-RU" sz="12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46811" y="5427159"/>
            <a:ext cx="1019234" cy="355405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rgbClr val="002060"/>
                </a:solidFill>
                <a:latin typeface="Arial Rounded MT Bold" pitchFamily="34" charset="0"/>
              </a:rPr>
              <a:t>+</a:t>
            </a:r>
            <a:r>
              <a:rPr lang="ru-RU" sz="1200" i="1" dirty="0">
                <a:solidFill>
                  <a:srgbClr val="002060"/>
                </a:solidFill>
                <a:latin typeface="Arial Rounded MT Bold" pitchFamily="34" charset="0"/>
              </a:rPr>
              <a:t>643,3</a:t>
            </a:r>
          </a:p>
        </p:txBody>
      </p:sp>
    </p:spTree>
    <p:extLst>
      <p:ext uri="{BB962C8B-B14F-4D97-AF65-F5344CB8AC3E}">
        <p14:creationId xmlns:p14="http://schemas.microsoft.com/office/powerpoint/2010/main" val="420481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7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2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«Жилищно-коммунальное хозяйство»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16300" y="1061237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7" name="Овал 6"/>
          <p:cNvSpPr/>
          <p:nvPr/>
        </p:nvSpPr>
        <p:spPr>
          <a:xfrm>
            <a:off x="5376680" y="3547639"/>
            <a:ext cx="2057861" cy="2058201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Кольцо 7"/>
          <p:cNvSpPr/>
          <p:nvPr/>
        </p:nvSpPr>
        <p:spPr>
          <a:xfrm>
            <a:off x="6624279" y="2699527"/>
            <a:ext cx="611169" cy="610777"/>
          </a:xfrm>
          <a:prstGeom prst="donut">
            <a:avLst>
              <a:gd name="adj" fmla="val 746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Овал 8"/>
          <p:cNvSpPr/>
          <p:nvPr/>
        </p:nvSpPr>
        <p:spPr>
          <a:xfrm>
            <a:off x="5455333" y="3626324"/>
            <a:ext cx="1900556" cy="1900235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8000" r="-38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Группа 15"/>
          <p:cNvGrpSpPr/>
          <p:nvPr/>
        </p:nvGrpSpPr>
        <p:grpSpPr>
          <a:xfrm>
            <a:off x="742767" y="2780927"/>
            <a:ext cx="4263337" cy="1213889"/>
            <a:chOff x="482847" y="1129388"/>
            <a:chExt cx="3123792" cy="133833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82847" y="1974702"/>
              <a:ext cx="3123792" cy="49302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1389170" y="1129388"/>
              <a:ext cx="2181586" cy="6290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" numCol="1" spcCol="1270" anchor="b" anchorCtr="0">
              <a:noAutofit/>
            </a:bodyPr>
            <a:lstStyle/>
            <a:p>
              <a:pPr marL="285750" lvl="0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ru-RU" sz="1800" kern="1200" dirty="0" smtClean="0">
                  <a:solidFill>
                    <a:srgbClr val="002060"/>
                  </a:solidFill>
                </a:rPr>
                <a:t>содержание Управления ЖКХ – </a:t>
              </a:r>
              <a:r>
                <a:rPr lang="ru-RU" sz="1800" b="1" kern="1200" dirty="0" smtClean="0">
                  <a:solidFill>
                    <a:srgbClr val="002060"/>
                  </a:solidFill>
                </a:rPr>
                <a:t>4 001,1 тыс. руб</a:t>
              </a:r>
              <a:r>
                <a:rPr lang="ru-RU" sz="1800" kern="1200" dirty="0" smtClean="0">
                  <a:solidFill>
                    <a:srgbClr val="002060"/>
                  </a:solidFill>
                </a:rPr>
                <a:t>.</a:t>
              </a:r>
              <a:endParaRPr lang="ru-RU" sz="18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28480" y="3311571"/>
            <a:ext cx="4172231" cy="1264871"/>
            <a:chOff x="5107160" y="82975"/>
            <a:chExt cx="3658150" cy="2414961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5446595" y="1262801"/>
              <a:ext cx="3054128" cy="12351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5107160" y="82975"/>
              <a:ext cx="3658150" cy="20420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002060"/>
                  </a:solidFill>
                </a:rPr>
                <a:t>- оплата взносов на капитальный ремонт многоквартирного жилого дома – </a:t>
              </a:r>
              <a:r>
                <a:rPr lang="ru-RU" sz="1800" b="1" kern="1200" dirty="0" smtClean="0">
                  <a:solidFill>
                    <a:srgbClr val="002060"/>
                  </a:solidFill>
                </a:rPr>
                <a:t>270 тыс. руб.</a:t>
              </a:r>
              <a:endParaRPr lang="ru-RU" sz="1800" b="1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61547" y="4405035"/>
            <a:ext cx="4176464" cy="816927"/>
            <a:chOff x="5559201" y="2654245"/>
            <a:chExt cx="3714017" cy="106917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559201" y="2773484"/>
              <a:ext cx="3054128" cy="94993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5623236" y="2654245"/>
              <a:ext cx="3649982" cy="949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rgbClr val="002060"/>
                  </a:solidFill>
                </a:rPr>
                <a:t>- п</a:t>
              </a:r>
              <a:r>
                <a:rPr lang="ru-RU" dirty="0" smtClean="0">
                  <a:solidFill>
                    <a:srgbClr val="002060"/>
                  </a:solidFill>
                </a:rPr>
                <a:t>риобретение насосного оборудования для бесперебойной</a:t>
              </a:r>
              <a:r>
                <a:rPr lang="ru-RU" sz="1800" kern="1200" dirty="0" smtClean="0">
                  <a:solidFill>
                    <a:srgbClr val="002060"/>
                  </a:solidFill>
                </a:rPr>
                <a:t> организации водоснабжения населения – </a:t>
              </a:r>
              <a:r>
                <a:rPr lang="ru-RU" sz="1800" b="1" kern="1200" dirty="0" smtClean="0">
                  <a:solidFill>
                    <a:srgbClr val="002060"/>
                  </a:solidFill>
                </a:rPr>
                <a:t>1 400 тыс. руб.</a:t>
              </a:r>
              <a:endParaRPr lang="ru-RU" sz="1800" b="1" kern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8" name="Овал 27" descr="жкх.jpg"/>
          <p:cNvSpPr/>
          <p:nvPr/>
        </p:nvSpPr>
        <p:spPr>
          <a:xfrm>
            <a:off x="395535" y="1484784"/>
            <a:ext cx="1584177" cy="1584176"/>
          </a:xfrm>
          <a:prstGeom prst="ellipse">
            <a:avLst/>
          </a:prstGeom>
          <a:blipFill>
            <a:blip r:embed="rId4" cstate="print">
              <a:lum/>
            </a:blip>
            <a:srcRect/>
            <a:stretch>
              <a:fillRect l="-10000" r="-10000"/>
            </a:stretch>
          </a:blip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Кольцо 29"/>
          <p:cNvSpPr/>
          <p:nvPr/>
        </p:nvSpPr>
        <p:spPr>
          <a:xfrm>
            <a:off x="8251582" y="4695604"/>
            <a:ext cx="611169" cy="610777"/>
          </a:xfrm>
          <a:prstGeom prst="donut">
            <a:avLst>
              <a:gd name="adj" fmla="val 746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Овал 30"/>
          <p:cNvSpPr/>
          <p:nvPr/>
        </p:nvSpPr>
        <p:spPr>
          <a:xfrm>
            <a:off x="7292279" y="5210628"/>
            <a:ext cx="1077068" cy="1076812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Овал 31"/>
          <p:cNvSpPr/>
          <p:nvPr/>
        </p:nvSpPr>
        <p:spPr>
          <a:xfrm>
            <a:off x="7355889" y="5274244"/>
            <a:ext cx="949848" cy="949939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9000" r="-39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Овал 32"/>
          <p:cNvSpPr/>
          <p:nvPr/>
        </p:nvSpPr>
        <p:spPr>
          <a:xfrm>
            <a:off x="7413901" y="3024085"/>
            <a:ext cx="1380503" cy="1380950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Кольцо 33"/>
          <p:cNvSpPr/>
          <p:nvPr/>
        </p:nvSpPr>
        <p:spPr>
          <a:xfrm>
            <a:off x="8331093" y="2378413"/>
            <a:ext cx="452145" cy="452454"/>
          </a:xfrm>
          <a:prstGeom prst="donut">
            <a:avLst>
              <a:gd name="adj" fmla="val 746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Кольцо 34"/>
          <p:cNvSpPr/>
          <p:nvPr/>
        </p:nvSpPr>
        <p:spPr>
          <a:xfrm>
            <a:off x="8478515" y="6292087"/>
            <a:ext cx="339538" cy="339161"/>
          </a:xfrm>
          <a:prstGeom prst="donut">
            <a:avLst>
              <a:gd name="adj" fmla="val 7460"/>
            </a:avLst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Овал 35"/>
          <p:cNvSpPr/>
          <p:nvPr/>
        </p:nvSpPr>
        <p:spPr>
          <a:xfrm>
            <a:off x="7486536" y="3111568"/>
            <a:ext cx="1235232" cy="1235135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9000" r="-39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Прямоугольник 36"/>
          <p:cNvSpPr/>
          <p:nvPr/>
        </p:nvSpPr>
        <p:spPr>
          <a:xfrm>
            <a:off x="697551" y="5375191"/>
            <a:ext cx="4104456" cy="74804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solidFill>
                  <a:srgbClr val="002060"/>
                </a:solidFill>
              </a:rPr>
              <a:t>- обустройство контейнерных площадок для сбора твердых коммунальных отходов – </a:t>
            </a:r>
            <a:r>
              <a:rPr lang="ru-RU" sz="1800" b="1" kern="1200" dirty="0" smtClean="0">
                <a:solidFill>
                  <a:srgbClr val="002060"/>
                </a:solidFill>
              </a:rPr>
              <a:t>188 тыс. руб.</a:t>
            </a:r>
            <a:endParaRPr lang="ru-RU" sz="1800" b="1" kern="1200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55783" y="1399791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Отклонение от первоначального плана на 2024 год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94661" y="1378501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План </a:t>
            </a:r>
            <a:r>
              <a:rPr lang="ru-RU" b="1" i="1" dirty="0">
                <a:solidFill>
                  <a:srgbClr val="002060"/>
                </a:solidFill>
              </a:rPr>
              <a:t>на </a:t>
            </a:r>
            <a:r>
              <a:rPr lang="ru-RU" b="1" i="1" dirty="0" smtClean="0">
                <a:solidFill>
                  <a:srgbClr val="002060"/>
                </a:solidFill>
              </a:rPr>
              <a:t>2025 </a:t>
            </a:r>
            <a:r>
              <a:rPr lang="ru-RU" b="1" i="1" dirty="0">
                <a:solidFill>
                  <a:srgbClr val="002060"/>
                </a:solidFill>
              </a:rPr>
              <a:t>год</a:t>
            </a:r>
          </a:p>
        </p:txBody>
      </p:sp>
      <p:sp>
        <p:nvSpPr>
          <p:cNvPr id="41" name="Стрелка вниз 40"/>
          <p:cNvSpPr/>
          <p:nvPr/>
        </p:nvSpPr>
        <p:spPr>
          <a:xfrm>
            <a:off x="2267745" y="2024833"/>
            <a:ext cx="1828212" cy="674694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 Rounded MT Bold" pitchFamily="34" charset="0"/>
              </a:rPr>
              <a:t>5 859,1</a:t>
            </a:r>
            <a:endParaRPr lang="ru-RU" sz="16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815376" y="2208841"/>
            <a:ext cx="1279914" cy="355405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 Rounded MT Bold" pitchFamily="34" charset="0"/>
              </a:rPr>
              <a:t>+1 938,0</a:t>
            </a:r>
            <a:endParaRPr lang="ru-RU" sz="16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09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0" grpId="0"/>
      <p:bldP spid="41" grpId="0" animBg="1"/>
      <p:bldP spid="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«Образование»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1245499" y="3679132"/>
            <a:ext cx="2627179" cy="1547119"/>
          </a:xfrm>
          <a:prstGeom prst="ellipse">
            <a:avLst/>
          </a:prstGeom>
          <a:solidFill>
            <a:schemeClr val="accent1">
              <a:lumMod val="40000"/>
              <a:lumOff val="60000"/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Дополнительное образование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25,8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(+8,6)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07504" y="2931080"/>
            <a:ext cx="1913209" cy="1378347"/>
          </a:xfrm>
          <a:prstGeom prst="ellipse">
            <a:avLst/>
          </a:prstGeom>
          <a:solidFill>
            <a:schemeClr val="accent1">
              <a:lumMod val="60000"/>
              <a:lumOff val="40000"/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Дошкольное образование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77,0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(+11,4)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1079404" y="1416956"/>
            <a:ext cx="1882618" cy="1640031"/>
          </a:xfrm>
          <a:prstGeom prst="ellipse">
            <a:avLst/>
          </a:prstGeom>
          <a:solidFill>
            <a:schemeClr val="accent1"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>
              <a:rot lat="0" lon="0" rev="2400000"/>
            </a:lightRig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Общее образование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314,1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(+67,0)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3357882" y="4452691"/>
            <a:ext cx="1944216" cy="1656184"/>
          </a:xfrm>
          <a:prstGeom prst="ellipse">
            <a:avLst/>
          </a:prstGeom>
          <a:solidFill>
            <a:schemeClr val="accent1">
              <a:lumMod val="20000"/>
              <a:lumOff val="80000"/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Другие вопросы в области образования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34,9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(+15,3)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3491706" y="2666150"/>
            <a:ext cx="1814657" cy="1512168"/>
          </a:xfrm>
          <a:prstGeom prst="ellipse">
            <a:avLst/>
          </a:prstGeom>
          <a:solidFill>
            <a:schemeClr val="accent1">
              <a:lumMod val="40000"/>
              <a:lumOff val="60000"/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Содержание аппарата управления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7,6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(+0,5)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854218" y="1113423"/>
            <a:ext cx="2036922" cy="1646588"/>
          </a:xfrm>
          <a:prstGeom prst="ellipse">
            <a:avLst/>
          </a:prstGeom>
          <a:solidFill>
            <a:schemeClr val="tx2">
              <a:lumMod val="40000"/>
              <a:lumOff val="60000"/>
              <a:alpha val="61000"/>
            </a:schemeClr>
          </a:solidFill>
          <a:ln>
            <a:noFill/>
          </a:ln>
          <a:scene3d>
            <a:camera prst="perspectiveContrastingRightFacing">
              <a:rot lat="623785" lon="19800000" rev="213211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Молодежная политика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14,2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(+2,5)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48" name="Правая фигурная скобка 47"/>
          <p:cNvSpPr/>
          <p:nvPr/>
        </p:nvSpPr>
        <p:spPr>
          <a:xfrm>
            <a:off x="5117419" y="1325560"/>
            <a:ext cx="390685" cy="4876680"/>
          </a:xfrm>
          <a:prstGeom prst="rightBrace">
            <a:avLst>
              <a:gd name="adj1" fmla="val 8333"/>
              <a:gd name="adj2" fmla="val 50236"/>
            </a:avLst>
          </a:prstGeom>
          <a:ln w="44450" cap="rnd">
            <a:solidFill>
              <a:srgbClr val="002060"/>
            </a:solidFill>
            <a:round/>
            <a:tailEnd type="none"/>
          </a:ln>
          <a:scene3d>
            <a:camera prst="orthographicFront"/>
            <a:lightRig rig="balanced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526525" y="3237318"/>
            <a:ext cx="1751199" cy="1455741"/>
          </a:xfrm>
          <a:prstGeom prst="ellipse">
            <a:avLst/>
          </a:prstGeom>
          <a:solidFill>
            <a:schemeClr val="tx2">
              <a:lumMod val="60000"/>
              <a:lumOff val="40000"/>
              <a:alpha val="44000"/>
            </a:schemeClr>
          </a:solidFill>
          <a:ln>
            <a:solidFill>
              <a:schemeClr val="tx2">
                <a:lumMod val="40000"/>
                <a:lumOff val="60000"/>
                <a:alpha val="78000"/>
              </a:schemeClr>
            </a:solidFill>
          </a:ln>
          <a:scene3d>
            <a:camera prst="perspectiveHeroicExtremeLeftFacing">
              <a:rot lat="0" lon="2067641" rev="2159400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473,6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(+105,3)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0" name="Скругленная прямоугольная выноска 49"/>
          <p:cNvSpPr/>
          <p:nvPr/>
        </p:nvSpPr>
        <p:spPr>
          <a:xfrm>
            <a:off x="6012159" y="1707370"/>
            <a:ext cx="1390847" cy="943895"/>
          </a:xfrm>
          <a:prstGeom prst="wedgeRoundRectCallout">
            <a:avLst>
              <a:gd name="adj1" fmla="val -16824"/>
              <a:gd name="adj2" fmla="val 89992"/>
              <a:gd name="adj3" fmla="val 16667"/>
            </a:avLst>
          </a:prstGeom>
          <a:solidFill>
            <a:schemeClr val="tx2">
              <a:lumMod val="40000"/>
              <a:lumOff val="60000"/>
              <a:alpha val="31000"/>
            </a:schemeClr>
          </a:solidFill>
          <a:ln>
            <a:noFill/>
          </a:ln>
          <a:scene3d>
            <a:camera prst="perspectiveBelow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МБ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190,1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(+42,6)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51" name="Скругленная прямоугольная выноска 50"/>
          <p:cNvSpPr/>
          <p:nvPr/>
        </p:nvSpPr>
        <p:spPr>
          <a:xfrm>
            <a:off x="7403006" y="2459133"/>
            <a:ext cx="1417465" cy="963101"/>
          </a:xfrm>
          <a:prstGeom prst="wedgeRoundRectCallout">
            <a:avLst>
              <a:gd name="adj1" fmla="val -55910"/>
              <a:gd name="adj2" fmla="val 80828"/>
              <a:gd name="adj3" fmla="val 16667"/>
            </a:avLst>
          </a:prstGeom>
          <a:solidFill>
            <a:schemeClr val="tx2">
              <a:lumMod val="40000"/>
              <a:lumOff val="60000"/>
              <a:alpha val="31000"/>
            </a:schemeClr>
          </a:solidFill>
          <a:ln>
            <a:noFill/>
          </a:ln>
          <a:scene3d>
            <a:camera prst="perspectiveBelow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rgbClr val="002060"/>
                </a:solidFill>
              </a:rPr>
              <a:t>ОБ</a:t>
            </a: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283,5</a:t>
            </a:r>
            <a:endParaRPr lang="ru-RU" sz="1600" i="1" dirty="0">
              <a:solidFill>
                <a:srgbClr val="002060"/>
              </a:solidFill>
            </a:endParaRPr>
          </a:p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(+62,7)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836676"/>
            <a:ext cx="2898026" cy="15663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sp>
        <p:nvSpPr>
          <p:cNvPr id="53" name="TextBox 52"/>
          <p:cNvSpPr txBox="1"/>
          <p:nvPr/>
        </p:nvSpPr>
        <p:spPr>
          <a:xfrm>
            <a:off x="7668344" y="992358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 smtClean="0">
                <a:solidFill>
                  <a:srgbClr val="002060"/>
                </a:solidFill>
              </a:rPr>
              <a:t>рублей</a:t>
            </a:r>
            <a:endParaRPr lang="ru-RU" sz="1600" i="1" dirty="0">
              <a:solidFill>
                <a:srgbClr val="002060"/>
              </a:solidFill>
            </a:endParaRP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8" t="24506" r="8818" b="11717"/>
          <a:stretch/>
        </p:blipFill>
        <p:spPr>
          <a:xfrm>
            <a:off x="0" y="4576335"/>
            <a:ext cx="1542813" cy="227165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sp>
        <p:nvSpPr>
          <p:cNvPr id="55" name="TextBox 54"/>
          <p:cNvSpPr txBox="1"/>
          <p:nvPr/>
        </p:nvSpPr>
        <p:spPr>
          <a:xfrm>
            <a:off x="1115616" y="6435543"/>
            <a:ext cx="5563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i="1" dirty="0" smtClean="0">
                <a:solidFill>
                  <a:srgbClr val="002060"/>
                </a:solidFill>
              </a:rPr>
              <a:t>(*) - </a:t>
            </a:r>
            <a:r>
              <a:rPr lang="ru-RU" sz="1600" i="1" dirty="0">
                <a:solidFill>
                  <a:srgbClr val="002060"/>
                </a:solidFill>
              </a:rPr>
              <a:t>о</a:t>
            </a:r>
            <a:r>
              <a:rPr lang="ru-RU" sz="1600" i="1" dirty="0" smtClean="0">
                <a:solidFill>
                  <a:srgbClr val="002060"/>
                </a:solidFill>
              </a:rPr>
              <a:t>тклонение </a:t>
            </a:r>
            <a:r>
              <a:rPr lang="ru-RU" sz="1600" i="1" dirty="0">
                <a:solidFill>
                  <a:srgbClr val="002060"/>
                </a:solidFill>
              </a:rPr>
              <a:t>от первоначального плана на 2024 год</a:t>
            </a:r>
          </a:p>
        </p:txBody>
      </p:sp>
    </p:spTree>
    <p:extLst>
      <p:ext uri="{BB962C8B-B14F-4D97-AF65-F5344CB8AC3E}">
        <p14:creationId xmlns:p14="http://schemas.microsoft.com/office/powerpoint/2010/main" val="22644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«Образование»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1607608846"/>
              </p:ext>
            </p:extLst>
          </p:nvPr>
        </p:nvGraphicFramePr>
        <p:xfrm>
          <a:off x="1475656" y="1645920"/>
          <a:ext cx="7272808" cy="1599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Блок-схема: узел 19"/>
          <p:cNvSpPr/>
          <p:nvPr/>
        </p:nvSpPr>
        <p:spPr>
          <a:xfrm>
            <a:off x="107504" y="1844824"/>
            <a:ext cx="1410460" cy="1152128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283,5 млн.руб</a:t>
            </a:r>
            <a:r>
              <a:rPr lang="ru-RU" sz="1600" i="1" dirty="0" smtClean="0">
                <a:solidFill>
                  <a:srgbClr val="002060"/>
                </a:solidFill>
              </a:rPr>
              <a:t>.</a:t>
            </a: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1213512" y="1331700"/>
            <a:ext cx="7534952" cy="371739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i="1" dirty="0" smtClean="0">
                <a:solidFill>
                  <a:srgbClr val="002060"/>
                </a:solidFill>
              </a:rPr>
              <a:t>Субвенция из областного бюджета</a:t>
            </a:r>
            <a:endParaRPr lang="ru-RU" sz="1700" i="1" dirty="0">
              <a:solidFill>
                <a:srgbClr val="002060"/>
              </a:solidFill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1254847" y="3331539"/>
            <a:ext cx="7534952" cy="371739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i="1" dirty="0" smtClean="0">
                <a:solidFill>
                  <a:srgbClr val="002060"/>
                </a:solidFill>
              </a:rPr>
              <a:t>Средства районного бюджета</a:t>
            </a:r>
            <a:endParaRPr lang="ru-RU" sz="1700" i="1" dirty="0">
              <a:solidFill>
                <a:srgbClr val="002060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139588" y="4653136"/>
            <a:ext cx="1410460" cy="1152128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balanced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i="1" dirty="0" smtClean="0">
                <a:solidFill>
                  <a:srgbClr val="002060"/>
                </a:solidFill>
              </a:rPr>
              <a:t>190,1 млн.руб.</a:t>
            </a:r>
            <a:endParaRPr lang="ru-RU" sz="1700" i="1" dirty="0">
              <a:solidFill>
                <a:srgbClr val="002060"/>
              </a:solidFill>
            </a:endParaRPr>
          </a:p>
        </p:txBody>
      </p:sp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44893177"/>
              </p:ext>
            </p:extLst>
          </p:nvPr>
        </p:nvGraphicFramePr>
        <p:xfrm>
          <a:off x="1410982" y="3703278"/>
          <a:ext cx="7416824" cy="311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31831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0" grpId="0" animBg="1"/>
      <p:bldP spid="21" grpId="0" animBg="1"/>
      <p:bldP spid="22" grpId="0" animBg="1"/>
      <p:bldP spid="23" grpId="0" animBg="1"/>
      <p:bldGraphic spid="2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«Молодежная политика, физическая культура и спорт»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68344" y="992358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 smtClean="0">
                <a:solidFill>
                  <a:srgbClr val="002060"/>
                </a:solidFill>
              </a:rPr>
              <a:t>рублей</a:t>
            </a:r>
            <a:endParaRPr lang="ru-RU" sz="1600" i="1" dirty="0">
              <a:solidFill>
                <a:srgbClr val="002060"/>
              </a:solidFill>
            </a:endParaRPr>
          </a:p>
        </p:txBody>
      </p:sp>
      <p:graphicFrame>
        <p:nvGraphicFramePr>
          <p:cNvPr id="12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616413"/>
              </p:ext>
            </p:extLst>
          </p:nvPr>
        </p:nvGraphicFramePr>
        <p:xfrm>
          <a:off x="251520" y="1159952"/>
          <a:ext cx="2736304" cy="428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3915200"/>
              </p:ext>
            </p:extLst>
          </p:nvPr>
        </p:nvGraphicFramePr>
        <p:xfrm>
          <a:off x="2735796" y="1268760"/>
          <a:ext cx="24122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165000"/>
                    </a14:imgEffect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1" y="5405881"/>
            <a:ext cx="2664296" cy="149866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>
            <a:noFill/>
          </a:ln>
          <a:effectLst>
            <a:softEdge rad="127000"/>
          </a:effectLst>
          <a:scene3d>
            <a:camera prst="perspectiveContrastingRightFacing">
              <a:rot lat="623785" lon="21000000" rev="213211"/>
            </a:camera>
            <a:lightRig rig="threePt" dir="t"/>
          </a:scene3d>
        </p:spPr>
      </p:pic>
      <p:sp>
        <p:nvSpPr>
          <p:cNvPr id="15" name="TextBox 14"/>
          <p:cNvSpPr txBox="1"/>
          <p:nvPr/>
        </p:nvSpPr>
        <p:spPr>
          <a:xfrm>
            <a:off x="3897571" y="6381328"/>
            <a:ext cx="5251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dirty="0" smtClean="0">
                <a:solidFill>
                  <a:srgbClr val="002060"/>
                </a:solidFill>
              </a:rPr>
              <a:t>(*) - </a:t>
            </a:r>
            <a:r>
              <a:rPr lang="ru-RU" sz="1400" i="1" dirty="0">
                <a:solidFill>
                  <a:srgbClr val="002060"/>
                </a:solidFill>
              </a:rPr>
              <a:t>отклонение от первоначального плана на 2024 год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65808" y="2912611"/>
            <a:ext cx="3313693" cy="3323987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- заработная плата работникам, занятым в сфере физической культуры и спорта;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тепловое обеспечение учреждений </a:t>
            </a:r>
            <a:r>
              <a:rPr lang="ru-RU" sz="1400" i="1" dirty="0">
                <a:solidFill>
                  <a:srgbClr val="002060"/>
                </a:solidFill>
              </a:rPr>
              <a:t>физической культуры и </a:t>
            </a:r>
            <a:r>
              <a:rPr lang="ru-RU" sz="1400" i="1" dirty="0" smtClean="0">
                <a:solidFill>
                  <a:srgbClr val="002060"/>
                </a:solidFill>
              </a:rPr>
              <a:t>спорта;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приобретение спортивного инвентаря;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участие в спортивных мероприятиях областного уровня;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организация и проведение районных спортивных мероприятий;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организация </a:t>
            </a:r>
            <a:r>
              <a:rPr lang="ru-RU" sz="1400" i="1" dirty="0">
                <a:solidFill>
                  <a:srgbClr val="002060"/>
                </a:solidFill>
              </a:rPr>
              <a:t>и </a:t>
            </a:r>
            <a:r>
              <a:rPr lang="ru-RU" sz="1400" i="1" dirty="0" smtClean="0">
                <a:solidFill>
                  <a:srgbClr val="002060"/>
                </a:solidFill>
              </a:rPr>
              <a:t>проведение мероприятий по профилактике заболеваний и формированию здорового образа жизни</a:t>
            </a:r>
            <a:endParaRPr lang="ru-RU" sz="1400" i="1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527" y="1361686"/>
            <a:ext cx="2654253" cy="149301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ln>
            <a:noFill/>
          </a:ln>
          <a:effectLst>
            <a:softEdge rad="127000"/>
          </a:effectLst>
          <a:scene3d>
            <a:camera prst="perspectiveContrastingRightFacing">
              <a:rot lat="623785" lon="21000000" rev="213211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70191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Graphic spid="13" grpId="0">
        <p:bldAsOne/>
      </p:bldGraphic>
      <p:bldP spid="15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сфере «Культура»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68344" y="992358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 smtClean="0">
                <a:solidFill>
                  <a:srgbClr val="002060"/>
                </a:solidFill>
              </a:rPr>
              <a:t>рублей</a:t>
            </a:r>
            <a:endParaRPr lang="ru-RU" sz="1600" i="1" dirty="0">
              <a:solidFill>
                <a:srgbClr val="002060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33479051"/>
              </p:ext>
            </p:extLst>
          </p:nvPr>
        </p:nvGraphicFramePr>
        <p:xfrm>
          <a:off x="220838" y="1004886"/>
          <a:ext cx="6186605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Овал 12"/>
          <p:cNvSpPr/>
          <p:nvPr/>
        </p:nvSpPr>
        <p:spPr>
          <a:xfrm>
            <a:off x="3059832" y="2459859"/>
            <a:ext cx="879001" cy="438227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200" i="1" dirty="0" smtClean="0">
                <a:solidFill>
                  <a:srgbClr val="002060"/>
                </a:solidFill>
                <a:latin typeface="Arial Rounded MT Bold" pitchFamily="34" charset="0"/>
              </a:rPr>
              <a:t>68,4</a:t>
            </a:r>
            <a:endParaRPr lang="ru-RU" sz="12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948264" y="2678973"/>
            <a:ext cx="1440160" cy="720080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+11,1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7243049" y="4221088"/>
            <a:ext cx="956811" cy="288032"/>
          </a:xfrm>
          <a:prstGeom prst="homePlate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+2,9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7234481" y="3608899"/>
            <a:ext cx="951428" cy="288032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+6,5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7257002" y="4767205"/>
            <a:ext cx="928907" cy="288032"/>
          </a:xfrm>
          <a:prstGeom prst="homePlat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+1,1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7275456" y="5919333"/>
            <a:ext cx="910453" cy="288032"/>
          </a:xfrm>
          <a:prstGeom prst="homePlate">
            <a:avLst/>
          </a:prstGeom>
          <a:solidFill>
            <a:srgbClr val="FFC000">
              <a:alpha val="96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+0,2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25" name="Пятиугольник 24"/>
          <p:cNvSpPr/>
          <p:nvPr/>
        </p:nvSpPr>
        <p:spPr>
          <a:xfrm>
            <a:off x="7286668" y="5325357"/>
            <a:ext cx="910453" cy="288032"/>
          </a:xfrm>
          <a:prstGeom prst="homePlate">
            <a:avLst/>
          </a:prstGeom>
          <a:solidFill>
            <a:srgbClr val="A02DD3">
              <a:alpha val="59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+0,4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" y="5154439"/>
            <a:ext cx="2435966" cy="15297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sp>
        <p:nvSpPr>
          <p:cNvPr id="27" name="TextBox 26"/>
          <p:cNvSpPr txBox="1"/>
          <p:nvPr/>
        </p:nvSpPr>
        <p:spPr>
          <a:xfrm>
            <a:off x="6732240" y="1826240"/>
            <a:ext cx="18722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solidFill>
                  <a:srgbClr val="002060"/>
                </a:solidFill>
              </a:rPr>
              <a:t>Отклонение от первоначального плана на 2024 год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22809" y="4597726"/>
            <a:ext cx="3313693" cy="203132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- заработная плата работникам, занятым в сфере культуры;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тепловое обеспечение учреждений культуры;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содержание учреждений культуры;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обеспечение библиотек подписными изданиями;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- материально-техническое оснащение учреждений культуры</a:t>
            </a:r>
            <a:endParaRPr lang="ru-RU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1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 animBg="1"/>
      <p:bldP spid="27" grpId="0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043" y="28002"/>
            <a:ext cx="7283152" cy="115699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Правовое и экономическое регулирование вопросов формирования проекта районного бюджета</a:t>
            </a: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0597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33515" y="1325186"/>
            <a:ext cx="3816424" cy="4840117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noFill/>
          </a:ln>
          <a:effectLst>
            <a:glow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harsh" dir="t">
              <a:rot lat="0" lon="0" rev="1200000"/>
            </a:lightRig>
          </a:scene3d>
          <a:sp3d contourW="12700" prstMaterial="metal">
            <a:bevelT w="165100" prst="coolSlant"/>
            <a:bevelB w="165100" prst="coolSlant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Тевризского муниципального района Омской области, утвержденные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Постановлением Администрации Тевризского муниципального района Омской области от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августа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года №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269-п;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Тевризского муниципального района Омской области;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Тевризского муниципального района Омской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области.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33515" y="1179920"/>
            <a:ext cx="3830973" cy="3151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sof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Экономические основы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1173013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3013" y="1438279"/>
            <a:ext cx="3766996" cy="4708110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noFill/>
          </a:ln>
          <a:effectLst>
            <a:glow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harsh" dir="t">
              <a:rot lat="0" lon="0" rev="1200000"/>
            </a:lightRig>
          </a:scene3d>
          <a:sp3d contourW="12700" prstMaterial="metal">
            <a:bevelT w="165100" prst="coolSlant"/>
            <a:bevelB w="165100" prst="coolSlant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кодекс Российской Федерации;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Положение о бюджетном процессе в Тевризском муниципальном районе Омской области, утвержденное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решением Совета Тевризского муниципального района Омской области № 422-р от 30.08.2013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Омской области «О межбюджетных отношениях в Омской области»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27.07.2007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№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947-ОЗ.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730" y="5445224"/>
            <a:ext cx="1871929" cy="1412776"/>
          </a:xfrm>
          <a:prstGeom prst="rect">
            <a:avLst/>
          </a:prstGeom>
          <a:effectLst>
            <a:glow rad="101600">
              <a:schemeClr val="accent1">
                <a:satMod val="175000"/>
                <a:alpha val="16000"/>
              </a:schemeClr>
            </a:glow>
            <a:softEdge rad="1778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73013" y="1167595"/>
            <a:ext cx="3766995" cy="3151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/>
            <a:lightRig rig="soft" dir="t"/>
          </a:scene3d>
          <a:sp3d prstMaterial="metal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Правовые основы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81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5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48867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«Социальная политика»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2038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27143" y="920388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graphicFrame>
        <p:nvGraphicFramePr>
          <p:cNvPr id="12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473879"/>
              </p:ext>
            </p:extLst>
          </p:nvPr>
        </p:nvGraphicFramePr>
        <p:xfrm>
          <a:off x="359975" y="1196752"/>
          <a:ext cx="8496944" cy="5730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5233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«Охрана окружающей среды»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73351" y="1000904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77151" y="1592796"/>
            <a:ext cx="8352928" cy="4824536"/>
            <a:chOff x="1764580" y="2786698"/>
            <a:chExt cx="5448673" cy="2768220"/>
          </a:xfrm>
        </p:grpSpPr>
        <p:sp>
          <p:nvSpPr>
            <p:cNvPr id="7" name="Полилиния 6"/>
            <p:cNvSpPr/>
            <p:nvPr/>
          </p:nvSpPr>
          <p:spPr>
            <a:xfrm>
              <a:off x="3455547" y="4645950"/>
              <a:ext cx="3259951" cy="454483"/>
            </a:xfrm>
            <a:custGeom>
              <a:avLst/>
              <a:gdLst>
                <a:gd name="connsiteX0" fmla="*/ 0 w 3412505"/>
                <a:gd name="connsiteY0" fmla="*/ 152559 h 915335"/>
                <a:gd name="connsiteX1" fmla="*/ 152559 w 3412505"/>
                <a:gd name="connsiteY1" fmla="*/ 0 h 915335"/>
                <a:gd name="connsiteX2" fmla="*/ 3259946 w 3412505"/>
                <a:gd name="connsiteY2" fmla="*/ 0 h 915335"/>
                <a:gd name="connsiteX3" fmla="*/ 3412505 w 3412505"/>
                <a:gd name="connsiteY3" fmla="*/ 152559 h 915335"/>
                <a:gd name="connsiteX4" fmla="*/ 3412505 w 3412505"/>
                <a:gd name="connsiteY4" fmla="*/ 762776 h 915335"/>
                <a:gd name="connsiteX5" fmla="*/ 3259946 w 3412505"/>
                <a:gd name="connsiteY5" fmla="*/ 915335 h 915335"/>
                <a:gd name="connsiteX6" fmla="*/ 152559 w 3412505"/>
                <a:gd name="connsiteY6" fmla="*/ 915335 h 915335"/>
                <a:gd name="connsiteX7" fmla="*/ 0 w 3412505"/>
                <a:gd name="connsiteY7" fmla="*/ 762776 h 915335"/>
                <a:gd name="connsiteX8" fmla="*/ 0 w 3412505"/>
                <a:gd name="connsiteY8" fmla="*/ 152559 h 9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2505" h="915335">
                  <a:moveTo>
                    <a:pt x="0" y="152559"/>
                  </a:moveTo>
                  <a:cubicBezTo>
                    <a:pt x="0" y="68303"/>
                    <a:pt x="68303" y="0"/>
                    <a:pt x="152559" y="0"/>
                  </a:cubicBezTo>
                  <a:lnTo>
                    <a:pt x="3259946" y="0"/>
                  </a:lnTo>
                  <a:cubicBezTo>
                    <a:pt x="3344202" y="0"/>
                    <a:pt x="3412505" y="68303"/>
                    <a:pt x="3412505" y="152559"/>
                  </a:cubicBezTo>
                  <a:lnTo>
                    <a:pt x="3412505" y="762776"/>
                  </a:lnTo>
                  <a:cubicBezTo>
                    <a:pt x="3412505" y="847032"/>
                    <a:pt x="3344202" y="915335"/>
                    <a:pt x="3259946" y="915335"/>
                  </a:cubicBezTo>
                  <a:lnTo>
                    <a:pt x="152559" y="915335"/>
                  </a:lnTo>
                  <a:cubicBezTo>
                    <a:pt x="68303" y="915335"/>
                    <a:pt x="0" y="847032"/>
                    <a:pt x="0" y="762776"/>
                  </a:cubicBezTo>
                  <a:lnTo>
                    <a:pt x="0" y="152559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766997" tIns="67543" rIns="67543" bIns="67543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rgbClr val="002060"/>
                  </a:solidFill>
                </a:rPr>
                <a:t>На проведение эколого-просветительных мероприятий запланировано </a:t>
              </a:r>
              <a:r>
                <a:rPr lang="ru-RU" sz="1400" u="sng" kern="1200" dirty="0" smtClean="0">
                  <a:solidFill>
                    <a:srgbClr val="FF0000"/>
                  </a:solidFill>
                </a:rPr>
                <a:t>10,0 </a:t>
              </a:r>
              <a:r>
                <a:rPr lang="ru-RU" sz="1400" kern="1200" dirty="0" smtClean="0"/>
                <a:t> </a:t>
              </a:r>
              <a:r>
                <a:rPr lang="ru-RU" sz="1400" kern="1200" dirty="0" smtClean="0">
                  <a:solidFill>
                    <a:srgbClr val="002060"/>
                  </a:solidFill>
                </a:rPr>
                <a:t>тыс. рублей.</a:t>
              </a:r>
              <a:endParaRPr lang="ru-RU" sz="1400" kern="1200" dirty="0">
                <a:solidFill>
                  <a:srgbClr val="002060"/>
                </a:solidFill>
              </a:endParaRPr>
            </a:p>
          </p:txBody>
        </p:sp>
        <p:sp>
          <p:nvSpPr>
            <p:cNvPr id="8" name="Овал 7" descr="D:\Обновления\охр.jpg"/>
            <p:cNvSpPr/>
            <p:nvPr/>
          </p:nvSpPr>
          <p:spPr>
            <a:xfrm>
              <a:off x="1764580" y="4108833"/>
              <a:ext cx="1582207" cy="1446085"/>
            </a:xfrm>
            <a:prstGeom prst="ellipse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5000" r="-25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823511" y="2875198"/>
              <a:ext cx="3736241" cy="1157202"/>
            </a:xfrm>
            <a:custGeom>
              <a:avLst/>
              <a:gdLst>
                <a:gd name="connsiteX0" fmla="*/ 0 w 3412505"/>
                <a:gd name="connsiteY0" fmla="*/ 152559 h 915335"/>
                <a:gd name="connsiteX1" fmla="*/ 152559 w 3412505"/>
                <a:gd name="connsiteY1" fmla="*/ 0 h 915335"/>
                <a:gd name="connsiteX2" fmla="*/ 3259946 w 3412505"/>
                <a:gd name="connsiteY2" fmla="*/ 0 h 915335"/>
                <a:gd name="connsiteX3" fmla="*/ 3412505 w 3412505"/>
                <a:gd name="connsiteY3" fmla="*/ 152559 h 915335"/>
                <a:gd name="connsiteX4" fmla="*/ 3412505 w 3412505"/>
                <a:gd name="connsiteY4" fmla="*/ 762776 h 915335"/>
                <a:gd name="connsiteX5" fmla="*/ 3259946 w 3412505"/>
                <a:gd name="connsiteY5" fmla="*/ 915335 h 915335"/>
                <a:gd name="connsiteX6" fmla="*/ 152559 w 3412505"/>
                <a:gd name="connsiteY6" fmla="*/ 915335 h 915335"/>
                <a:gd name="connsiteX7" fmla="*/ 0 w 3412505"/>
                <a:gd name="connsiteY7" fmla="*/ 762776 h 915335"/>
                <a:gd name="connsiteX8" fmla="*/ 0 w 3412505"/>
                <a:gd name="connsiteY8" fmla="*/ 152559 h 91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2505" h="915335">
                  <a:moveTo>
                    <a:pt x="0" y="152559"/>
                  </a:moveTo>
                  <a:cubicBezTo>
                    <a:pt x="0" y="68303"/>
                    <a:pt x="68303" y="0"/>
                    <a:pt x="152559" y="0"/>
                  </a:cubicBezTo>
                  <a:lnTo>
                    <a:pt x="3259946" y="0"/>
                  </a:lnTo>
                  <a:cubicBezTo>
                    <a:pt x="3344202" y="0"/>
                    <a:pt x="3412505" y="68303"/>
                    <a:pt x="3412505" y="152559"/>
                  </a:cubicBezTo>
                  <a:lnTo>
                    <a:pt x="3412505" y="762776"/>
                  </a:lnTo>
                  <a:cubicBezTo>
                    <a:pt x="3412505" y="847032"/>
                    <a:pt x="3344202" y="915335"/>
                    <a:pt x="3259946" y="915335"/>
                  </a:cubicBezTo>
                  <a:lnTo>
                    <a:pt x="152559" y="915335"/>
                  </a:lnTo>
                  <a:cubicBezTo>
                    <a:pt x="68303" y="915335"/>
                    <a:pt x="0" y="847032"/>
                    <a:pt x="0" y="762776"/>
                  </a:cubicBezTo>
                  <a:lnTo>
                    <a:pt x="0" y="152559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80000" tIns="67543" rIns="67543" bIns="67543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solidFill>
                    <a:srgbClr val="002060"/>
                  </a:solidFill>
                </a:rPr>
                <a:t>В рамках реализации требований Федерального закона «Об охране окружающей среды» в части целевого использования доходов от платы за негативное воздействие на окружающую среду по подразделу «Другие вопросы в области охраны окружающей среды» предусмотрены расходы за счет неналоговых доходов в области охраны окружающей среды на мероприятия по ликвидации несанкционированных свалок в сумме</a:t>
              </a:r>
              <a:r>
                <a:rPr lang="ru-RU" sz="1400" kern="1200" dirty="0" smtClean="0"/>
                <a:t> </a:t>
              </a:r>
              <a:r>
                <a:rPr lang="ru-RU" sz="1400" u="sng" dirty="0" smtClean="0">
                  <a:solidFill>
                    <a:srgbClr val="FF0000"/>
                  </a:solidFill>
                </a:rPr>
                <a:t>564,7</a:t>
              </a:r>
              <a:r>
                <a:rPr lang="ru-RU" sz="1400" kern="1200" dirty="0" smtClean="0">
                  <a:solidFill>
                    <a:srgbClr val="FF0000"/>
                  </a:solidFill>
                </a:rPr>
                <a:t> </a:t>
              </a:r>
              <a:r>
                <a:rPr lang="ru-RU" sz="1400" kern="1200" dirty="0" smtClean="0">
                  <a:solidFill>
                    <a:srgbClr val="002060"/>
                  </a:solidFill>
                </a:rPr>
                <a:t>тыс. рублей.  </a:t>
              </a:r>
              <a:endParaRPr lang="ru-RU" sz="1400" kern="1200" dirty="0">
                <a:solidFill>
                  <a:srgbClr val="002060"/>
                </a:solidFill>
              </a:endParaRPr>
            </a:p>
          </p:txBody>
        </p:sp>
        <p:sp>
          <p:nvSpPr>
            <p:cNvPr id="10" name="Овал 9" descr="D:\Обновления\1.jpg"/>
            <p:cNvSpPr/>
            <p:nvPr/>
          </p:nvSpPr>
          <p:spPr>
            <a:xfrm>
              <a:off x="5455022" y="2786698"/>
              <a:ext cx="1758231" cy="1458152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24000" r="-24000"/>
              </a:stretch>
            </a:blip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16650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Расходы районного бюджета в сфере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«Межбюджетные трансферты»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2067" y="965195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graphicFrame>
        <p:nvGraphicFramePr>
          <p:cNvPr id="6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558256"/>
              </p:ext>
            </p:extLst>
          </p:nvPr>
        </p:nvGraphicFramePr>
        <p:xfrm>
          <a:off x="325047" y="1195135"/>
          <a:ext cx="8495425" cy="546035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99085"/>
                <a:gridCol w="1699085"/>
                <a:gridCol w="1699085"/>
                <a:gridCol w="1699085"/>
                <a:gridCol w="1699085"/>
              </a:tblGrid>
              <a:tr h="8823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spc="0" baseline="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Наименование поселения</a:t>
                      </a:r>
                      <a:endParaRPr lang="ru-RU" sz="1200" b="0" i="0" u="none" strike="noStrike" spc="0" baseline="0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Дотация </a:t>
                      </a:r>
                      <a:r>
                        <a:rPr lang="ru-RU" sz="1200" u="none" strike="noStrike" spc="0" baseline="0" dirty="0">
                          <a:solidFill>
                            <a:srgbClr val="002060"/>
                          </a:solidFill>
                          <a:effectLst/>
                        </a:rPr>
                        <a:t>на </a:t>
                      </a:r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выравнивание бюджетной обеспеченности</a:t>
                      </a:r>
                    </a:p>
                    <a:p>
                      <a:pPr algn="ctr" fontAlgn="b"/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на 2025 год</a:t>
                      </a:r>
                      <a:endParaRPr lang="ru-RU" sz="1200" b="0" i="0" u="none" strike="noStrike" spc="0" baseline="0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spc="0" baseline="0" dirty="0">
                          <a:solidFill>
                            <a:srgbClr val="002060"/>
                          </a:solidFill>
                          <a:effectLst/>
                        </a:rPr>
                        <a:t>Иные межбюджетные </a:t>
                      </a:r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трансферты</a:t>
                      </a:r>
                    </a:p>
                    <a:p>
                      <a:pPr algn="ctr" fontAlgn="b"/>
                      <a:r>
                        <a:rPr lang="ru-RU" sz="1200" b="1" u="none" strike="noStrike" kern="1200" spc="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2025 год</a:t>
                      </a:r>
                      <a:endParaRPr lang="ru-RU" sz="1200" b="1" u="none" strike="noStrike" kern="1200" spc="0" baseline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spc="0" baseline="0" dirty="0">
                          <a:solidFill>
                            <a:srgbClr val="002060"/>
                          </a:solidFill>
                          <a:effectLst/>
                        </a:rPr>
                        <a:t>Всего </a:t>
                      </a:r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финансовая поддержка</a:t>
                      </a:r>
                    </a:p>
                    <a:p>
                      <a:pPr algn="ctr" fontAlgn="b"/>
                      <a:r>
                        <a:rPr lang="ru-RU" sz="1200" u="none" strike="noStrike" spc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на 2025 год</a:t>
                      </a:r>
                      <a:endParaRPr lang="ru-RU" sz="1200" b="0" i="0" u="none" strike="noStrike" spc="0" baseline="0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1" u="none" strike="noStrike" kern="1200" spc="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Отклонение от первоначального плана на 2024 год</a:t>
                      </a:r>
                      <a:endParaRPr lang="ru-RU" sz="1200" b="1" u="none" strike="noStrike" kern="1200" spc="0" baseline="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Александровское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1 297 843,82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1 897 843,82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+47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500,71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Бакшеевское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3 479 061,05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3 479 061,05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+819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128,08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Белоярское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1 869 258,96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2 319 258,96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+264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210,80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Бородинское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1 792 941,59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2 292 941,59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+335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773,65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Екатерининское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1 588 699,10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2 138 699,10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+250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272,51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Ермиловское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1 469 305,42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2 069 305,42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+191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456,26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Журавлевское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1 261 127,41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1 861 127,41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+268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974,86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Иваново-</a:t>
                      </a:r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Мысское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2 516 096,28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2 816 096,28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+543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495,30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Кипское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2 457 411,32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3 107 411,32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+617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275,89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Кузнецовское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1 076 603,66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1 676 603,66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+263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010,22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Петелинское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1 892 591,29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2 292 591,29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+293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030,04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Петровское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2 506 428,22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2 956 428,22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+306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358,15</a:t>
                      </a:r>
                    </a:p>
                  </a:txBody>
                  <a:tcPr marL="9525" marR="9525" marT="9525" marB="0" anchor="b"/>
                </a:tc>
              </a:tr>
              <a:tr h="306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Утьминское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СП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1 573 456,19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7 073 456,19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+125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531,04</a:t>
                      </a:r>
                    </a:p>
                  </a:txBody>
                  <a:tcPr marL="9525" marR="9525" marT="9525" marB="0" anchor="b"/>
                </a:tc>
              </a:tr>
              <a:tr h="35838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err="1" smtClean="0">
                          <a:solidFill>
                            <a:srgbClr val="002060"/>
                          </a:solidFill>
                          <a:effectLst/>
                        </a:rPr>
                        <a:t>Тевризское</a:t>
                      </a:r>
                      <a:r>
                        <a:rPr lang="ru-RU" sz="12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 ГП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2 618 897,69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3 118 897,69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+562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038,49</a:t>
                      </a:r>
                    </a:p>
                  </a:txBody>
                  <a:tcPr marL="9525" marR="9525" marT="9525" marB="0" anchor="b"/>
                </a:tc>
              </a:tr>
              <a:tr h="18374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Итого</a:t>
                      </a:r>
                      <a:endParaRPr lang="ru-RU" sz="12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27 399 722,00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11 700 000,00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39 099 722,00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+4 </a:t>
                      </a:r>
                      <a:r>
                        <a:rPr lang="ru-RU" sz="120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888 056,00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40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43838" cy="6340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Параметры проекта бюджета на 2025 год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и на плановый период 2026 и 2027 годов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16300" y="1000904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млн.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graphicFrame>
        <p:nvGraphicFramePr>
          <p:cNvPr id="6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524191"/>
              </p:ext>
            </p:extLst>
          </p:nvPr>
        </p:nvGraphicFramePr>
        <p:xfrm>
          <a:off x="-108520" y="1323616"/>
          <a:ext cx="9092499" cy="4831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1919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60648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259632" y="2564904"/>
            <a:ext cx="6984776" cy="584775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БЛАГОДАРЮ ЗА ВНИМАНИЕ !</a:t>
            </a:r>
            <a:endParaRPr lang="ru-RU" sz="3200" b="1" i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8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537086"/>
              </p:ext>
            </p:extLst>
          </p:nvPr>
        </p:nvGraphicFramePr>
        <p:xfrm>
          <a:off x="395537" y="1635540"/>
          <a:ext cx="8424935" cy="4811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6316"/>
                <a:gridCol w="1510313"/>
                <a:gridCol w="1654153"/>
                <a:gridCol w="1654153"/>
              </a:tblGrid>
              <a:tr h="76531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2025 год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2026 год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2027 год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alpha val="34000"/>
                      </a:schemeClr>
                    </a:solidFill>
                  </a:tcPr>
                </a:tc>
              </a:tr>
              <a:tr h="5961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Общий объем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доходов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692 456,7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633 191,7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631 011,0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28412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 том числе: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224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Налоговые доходы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141 024,9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149 000,2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157 040,8</a:t>
                      </a: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Неналоговые доходы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2 757,9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2 736,9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2 733,2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983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Безвозмездные поступления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548 673,9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481 454,6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471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237,0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57997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Общий объем расходов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692 456,7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633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191,7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631 011,0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Дефицит (профицит)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0,0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0,0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0,0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570084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Условно утвержденные расходы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0,0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7 780,6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15 461,2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31640" y="168197"/>
            <a:ext cx="7427168" cy="115699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Основные параметры проекта районного бюджета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 на 2025 год и на плановый период 2026 и 2027 годов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7668344" y="1181171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</a:rPr>
              <a:t>тыс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i="1" dirty="0">
                <a:solidFill>
                  <a:srgbClr val="002060"/>
                </a:solidFill>
              </a:rPr>
              <a:t>рублей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0" t="59927" r="37472" b="4204"/>
          <a:stretch/>
        </p:blipFill>
        <p:spPr>
          <a:xfrm>
            <a:off x="755576" y="1407172"/>
            <a:ext cx="2129359" cy="101371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1266509" y="1181171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254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881" y="332656"/>
            <a:ext cx="7657660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Главные администраторы доходов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районного бюджета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" t="-138"/>
          <a:stretch/>
        </p:blipFill>
        <p:spPr>
          <a:xfrm>
            <a:off x="3296713" y="2927983"/>
            <a:ext cx="2838606" cy="1984078"/>
          </a:xfrm>
          <a:effectLst>
            <a:glow rad="1054100">
              <a:schemeClr val="bg1"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33" y="132213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1202652" y="1052736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6106" y="1575043"/>
            <a:ext cx="2046894" cy="885863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FF00"/>
                </a:solidFill>
              </a:rPr>
              <a:t>Федеральная служба по надзору в сфере природопользования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243000" y="2404883"/>
            <a:ext cx="1104864" cy="66407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555777" y="1377209"/>
            <a:ext cx="1800199" cy="983102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FF00"/>
                </a:solidFill>
              </a:rPr>
              <a:t>Управление Федеральной налоговой службы по Омской области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36347" y="1452381"/>
            <a:ext cx="1655681" cy="832758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Главное управление лесного хозяйства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99992" y="1377208"/>
            <a:ext cx="2043099" cy="1027675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FF00"/>
                </a:solidFill>
              </a:rPr>
              <a:t>Главное</a:t>
            </a:r>
          </a:p>
          <a:p>
            <a:pPr algn="ctr"/>
            <a:r>
              <a:rPr lang="ru-RU" sz="1400" dirty="0">
                <a:solidFill>
                  <a:srgbClr val="FFFF00"/>
                </a:solidFill>
              </a:rPr>
              <a:t> государственно-правовое управление  Омской области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960513" y="2404883"/>
            <a:ext cx="1696269" cy="913485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Министерство образования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20" y="2620481"/>
            <a:ext cx="1822721" cy="1008112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Администрация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cxnSp>
        <p:nvCxnSpPr>
          <p:cNvPr id="21" name="Прямая со стрелкой 20"/>
          <p:cNvCxnSpPr>
            <a:stCxn id="19" idx="3"/>
          </p:cNvCxnSpPr>
          <p:nvPr/>
        </p:nvCxnSpPr>
        <p:spPr>
          <a:xfrm>
            <a:off x="2074241" y="3124537"/>
            <a:ext cx="1057599" cy="37647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211251" y="2397729"/>
            <a:ext cx="295018" cy="50405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5868144" y="2259564"/>
            <a:ext cx="825679" cy="70539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8" idx="1"/>
          </p:cNvCxnSpPr>
          <p:nvPr/>
        </p:nvCxnSpPr>
        <p:spPr>
          <a:xfrm flipH="1" flipV="1">
            <a:off x="6125669" y="4114521"/>
            <a:ext cx="622626" cy="3456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5004048" y="4941168"/>
            <a:ext cx="390792" cy="56146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139433" y="3789040"/>
            <a:ext cx="2160240" cy="1331171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Комитет финансов и контроля Администрации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6106" y="5229200"/>
            <a:ext cx="2038745" cy="1268760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Комитет образования Администрации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33029" y="5417944"/>
            <a:ext cx="1950939" cy="1268760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Комитет культуры Администрации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97997" y="5480251"/>
            <a:ext cx="2159500" cy="1268760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Управление сельского хозяйства Администрации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660301" y="5120211"/>
            <a:ext cx="2160240" cy="1259162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Администрация Тевризского городского поселения Тевризского муниципального района Омской области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748295" y="3501009"/>
            <a:ext cx="2271230" cy="1296144"/>
          </a:xfrm>
          <a:prstGeom prst="roundRect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Верхнеобское территориальное управление Федерального агентства по рыболовству</a:t>
            </a:r>
            <a:endParaRPr lang="ru-RU" sz="1400" dirty="0">
              <a:solidFill>
                <a:srgbClr val="FFFF00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642882" y="2334553"/>
            <a:ext cx="353054" cy="63040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 flipV="1">
            <a:off x="6125669" y="4797152"/>
            <a:ext cx="568154" cy="43204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8" idx="1"/>
          </p:cNvCxnSpPr>
          <p:nvPr/>
        </p:nvCxnSpPr>
        <p:spPr>
          <a:xfrm flipH="1">
            <a:off x="6125669" y="2861626"/>
            <a:ext cx="834844" cy="45114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20" idx="3"/>
          </p:cNvCxnSpPr>
          <p:nvPr/>
        </p:nvCxnSpPr>
        <p:spPr>
          <a:xfrm flipV="1">
            <a:off x="2299673" y="4241489"/>
            <a:ext cx="1008825" cy="213137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2195736" y="4797152"/>
            <a:ext cx="936104" cy="50405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3370427" y="4941168"/>
            <a:ext cx="448982" cy="48766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08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83152" cy="72008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Структура доходов районного бюджета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684401"/>
              </p:ext>
            </p:extLst>
          </p:nvPr>
        </p:nvGraphicFramePr>
        <p:xfrm>
          <a:off x="6262" y="1336993"/>
          <a:ext cx="914400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2718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1294552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8542" y="967665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172510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913" y="212863"/>
            <a:ext cx="7499176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Доходы районного бюджета 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2025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год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747665"/>
              </p:ext>
            </p:extLst>
          </p:nvPr>
        </p:nvGraphicFramePr>
        <p:xfrm>
          <a:off x="-468560" y="980728"/>
          <a:ext cx="1036915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9549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339178696"/>
              </p:ext>
            </p:extLst>
          </p:nvPr>
        </p:nvGraphicFramePr>
        <p:xfrm>
          <a:off x="-468560" y="3429000"/>
          <a:ext cx="9865095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Выгнутая вверх стрелка 7"/>
          <p:cNvSpPr/>
          <p:nvPr/>
        </p:nvSpPr>
        <p:spPr>
          <a:xfrm rot="16200000">
            <a:off x="64511" y="3760024"/>
            <a:ext cx="3052221" cy="661979"/>
          </a:xfrm>
          <a:prstGeom prst="curvedDownArrow">
            <a:avLst>
              <a:gd name="adj1" fmla="val 25000"/>
              <a:gd name="adj2" fmla="val 53011"/>
              <a:gd name="adj3" fmla="val 28504"/>
            </a:avLst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506658" y="3921735"/>
            <a:ext cx="752974" cy="338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27,2 %</a:t>
            </a:r>
            <a:endParaRPr lang="ru-RU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Выгнутая вниз стрелка 9"/>
          <p:cNvSpPr/>
          <p:nvPr/>
        </p:nvSpPr>
        <p:spPr>
          <a:xfrm rot="15471859">
            <a:off x="4122728" y="2618488"/>
            <a:ext cx="2842761" cy="648071"/>
          </a:xfrm>
          <a:prstGeom prst="curvedUpArrow">
            <a:avLst/>
          </a:prstGeom>
          <a:solidFill>
            <a:srgbClr val="FF0000"/>
          </a:solidFill>
          <a:ln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8144" y="2773245"/>
            <a:ext cx="753061" cy="338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19,9 </a:t>
            </a:r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ru-RU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7510509" y="988042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157192"/>
            <a:ext cx="2592288" cy="17008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4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/>
      <p:bldP spid="10" grpId="0" animBg="1"/>
      <p:bldP spid="11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040" y="274638"/>
            <a:ext cx="7729760" cy="63408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Налог на доходы физических лиц 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2025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году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07508" y="948545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3356992"/>
            <a:ext cx="2527157" cy="87967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</a:rPr>
              <a:t>Налог на доходы физических </a:t>
            </a:r>
            <a:r>
              <a:rPr lang="ru-RU" i="1" dirty="0" smtClean="0">
                <a:solidFill>
                  <a:srgbClr val="002060"/>
                </a:solidFill>
              </a:rPr>
              <a:t>лиц в МР </a:t>
            </a:r>
            <a:endParaRPr lang="ru-RU" i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132,5 </a:t>
            </a:r>
            <a:r>
              <a:rPr lang="ru-RU" b="1" dirty="0">
                <a:solidFill>
                  <a:srgbClr val="002060"/>
                </a:solidFill>
              </a:rPr>
              <a:t>млн.руб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415" y="5301208"/>
            <a:ext cx="2403353" cy="1023693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80 %</a:t>
            </a:r>
          </a:p>
          <a:p>
            <a:pPr algn="ctr"/>
            <a:r>
              <a:rPr lang="ru-RU" i="1" dirty="0">
                <a:solidFill>
                  <a:srgbClr val="002060"/>
                </a:solidFill>
              </a:rPr>
              <a:t>по дополнительному нормативу от НДФЛ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5298880"/>
            <a:ext cx="2095109" cy="1154456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5 %</a:t>
            </a:r>
          </a:p>
          <a:p>
            <a:pPr algn="ctr"/>
            <a:r>
              <a:rPr lang="ru-RU" i="1" dirty="0">
                <a:solidFill>
                  <a:srgbClr val="002060"/>
                </a:solidFill>
              </a:rPr>
              <a:t>по единому нормативу от НДФЛ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79428" y="5320172"/>
            <a:ext cx="2976948" cy="1023693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2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от ГП 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002060"/>
                </a:solidFill>
              </a:rPr>
              <a:t>5 </a:t>
            </a:r>
            <a:r>
              <a:rPr lang="ru-RU" b="1" dirty="0" smtClean="0">
                <a:solidFill>
                  <a:srgbClr val="002060"/>
                </a:solidFill>
              </a:rPr>
              <a:t>% (5,7 млн.руб.)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от СП – 12 </a:t>
            </a:r>
            <a:r>
              <a:rPr lang="ru-RU" b="1" dirty="0" smtClean="0">
                <a:solidFill>
                  <a:srgbClr val="002060"/>
                </a:solidFill>
              </a:rPr>
              <a:t>% (3,6 млн.руб.)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i="1" dirty="0">
                <a:solidFill>
                  <a:srgbClr val="002060"/>
                </a:solidFill>
              </a:rPr>
              <a:t>ст. 61.1 БК РФ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057195" y="4252178"/>
            <a:ext cx="1380547" cy="10679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glow rad="50800">
              <a:schemeClr val="bg1"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775093" y="4215377"/>
            <a:ext cx="1" cy="108350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glow rad="50800">
              <a:schemeClr val="bg1"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9" idx="0"/>
          </p:cNvCxnSpPr>
          <p:nvPr/>
        </p:nvCxnSpPr>
        <p:spPr>
          <a:xfrm flipH="1" flipV="1">
            <a:off x="4794902" y="4236670"/>
            <a:ext cx="1673000" cy="108350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glow rad="50800">
              <a:schemeClr val="bg1"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4387796"/>
            <a:ext cx="1419812" cy="369332"/>
          </a:xfrm>
          <a:prstGeom prst="rect">
            <a:avLst/>
          </a:prstGeom>
          <a:noFill/>
          <a:effectLst>
            <a:glow rad="977900">
              <a:schemeClr val="accent1">
                <a:satMod val="175000"/>
                <a:alpha val="3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9,4 </a:t>
            </a:r>
            <a:r>
              <a:rPr lang="ru-RU" b="1" dirty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млн.руб.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3675" y="4316984"/>
            <a:ext cx="1653851" cy="369332"/>
          </a:xfrm>
          <a:prstGeom prst="rect">
            <a:avLst/>
          </a:prstGeom>
          <a:noFill/>
          <a:effectLst>
            <a:glow rad="977900">
              <a:schemeClr val="accent1">
                <a:satMod val="175000"/>
                <a:alpha val="3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115,9 </a:t>
            </a:r>
            <a:r>
              <a:rPr lang="ru-RU" b="1" dirty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млн.руб.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15816" y="4601509"/>
            <a:ext cx="1419812" cy="369332"/>
          </a:xfrm>
          <a:prstGeom prst="rect">
            <a:avLst/>
          </a:prstGeom>
          <a:noFill/>
          <a:effectLst>
            <a:glow rad="977900">
              <a:schemeClr val="accent1">
                <a:satMod val="175000"/>
                <a:alpha val="3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7,2 </a:t>
            </a:r>
            <a:r>
              <a:rPr lang="ru-RU" b="1" dirty="0">
                <a:solidFill>
                  <a:srgbClr val="002060"/>
                </a:solidFill>
                <a:effectLst>
                  <a:glow rad="254000">
                    <a:schemeClr val="bg1">
                      <a:alpha val="40000"/>
                    </a:schemeClr>
                  </a:glow>
                </a:effectLst>
              </a:rPr>
              <a:t>млн.руб.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61" y="1346936"/>
            <a:ext cx="2628355" cy="17220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72980131"/>
              </p:ext>
            </p:extLst>
          </p:nvPr>
        </p:nvGraphicFramePr>
        <p:xfrm>
          <a:off x="4046693" y="1162270"/>
          <a:ext cx="5097307" cy="3154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6"/>
          <p:cNvSpPr txBox="1"/>
          <p:nvPr/>
        </p:nvSpPr>
        <p:spPr>
          <a:xfrm>
            <a:off x="7410718" y="904584"/>
            <a:ext cx="1578620" cy="369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rgbClr val="002060"/>
                </a:solidFill>
              </a:rPr>
              <a:t>млн</a:t>
            </a:r>
            <a:r>
              <a:rPr lang="ru-RU" sz="1800" i="1" dirty="0" smtClean="0">
                <a:solidFill>
                  <a:srgbClr val="002060"/>
                </a:solidFill>
              </a:rPr>
              <a:t>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13944" y="2132856"/>
            <a:ext cx="720100" cy="285748"/>
          </a:xfrm>
          <a:prstGeom prst="roundRect">
            <a:avLst/>
          </a:prstGeom>
          <a:solidFill>
            <a:sysClr val="window" lastClr="FFFFFF">
              <a:alpha val="39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i="1" kern="1200" dirty="0" smtClean="0">
                <a:solidFill>
                  <a:srgbClr val="002060"/>
                </a:solidFill>
                <a:latin typeface="Arial Rounded MT Bold" pitchFamily="34" charset="0"/>
              </a:rPr>
              <a:t>143,8</a:t>
            </a:r>
            <a:endParaRPr lang="ru-RU" sz="14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3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/>
      <p:bldP spid="14" grpId="0"/>
      <p:bldP spid="15" grpId="0"/>
      <p:bldGraphic spid="1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Прочие налоговые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доходы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2025 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348626"/>
              </p:ext>
            </p:extLst>
          </p:nvPr>
        </p:nvGraphicFramePr>
        <p:xfrm>
          <a:off x="-828600" y="1098178"/>
          <a:ext cx="7464215" cy="5759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80728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749320" y="2496733"/>
            <a:ext cx="1572789" cy="786890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7079349" y="3422822"/>
            <a:ext cx="956811" cy="288032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+237,7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7077503" y="4005064"/>
            <a:ext cx="951428" cy="288032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+841,0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7106148" y="4538981"/>
            <a:ext cx="928907" cy="288032"/>
          </a:xfrm>
          <a:prstGeom prst="homePlate">
            <a:avLst/>
          </a:prstGeom>
          <a:solidFill>
            <a:srgbClr val="FF0000">
              <a:alpha val="7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-33,0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7115374" y="5135633"/>
            <a:ext cx="910453" cy="288032"/>
          </a:xfrm>
          <a:prstGeom prst="homePlate">
            <a:avLst/>
          </a:prstGeom>
          <a:solidFill>
            <a:srgbClr val="FFFF00">
              <a:alpha val="96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+45,0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7128385" y="5723738"/>
            <a:ext cx="910453" cy="288032"/>
          </a:xfrm>
          <a:prstGeom prst="homePlate">
            <a:avLst/>
          </a:prstGeom>
          <a:solidFill>
            <a:srgbClr val="92D050">
              <a:alpha val="74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+226,0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35615" y="1758069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</a:rPr>
              <a:t>Отклонение от первоначального плана </a:t>
            </a:r>
            <a:r>
              <a:rPr lang="ru-RU" sz="1400" b="1" i="1" dirty="0">
                <a:solidFill>
                  <a:srgbClr val="002060"/>
                </a:solidFill>
              </a:rPr>
              <a:t>на </a:t>
            </a:r>
            <a:r>
              <a:rPr lang="ru-RU" sz="1400" b="1" i="1" dirty="0" smtClean="0">
                <a:solidFill>
                  <a:srgbClr val="002060"/>
                </a:solidFill>
              </a:rPr>
              <a:t>2024 </a:t>
            </a:r>
            <a:r>
              <a:rPr lang="ru-RU" sz="1400" b="1" i="1" dirty="0">
                <a:solidFill>
                  <a:srgbClr val="002060"/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82027" y="2704244"/>
            <a:ext cx="956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+1316,7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40352" y="984385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26" name="Овал 25"/>
          <p:cNvSpPr/>
          <p:nvPr/>
        </p:nvSpPr>
        <p:spPr>
          <a:xfrm rot="988472">
            <a:off x="2395735" y="2312962"/>
            <a:ext cx="1245452" cy="409014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8 524,9</a:t>
            </a:r>
            <a:endParaRPr lang="ru-RU" sz="14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25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Неналоговые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доходы в 2025 году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065855"/>
              </p:ext>
            </p:extLst>
          </p:nvPr>
        </p:nvGraphicFramePr>
        <p:xfrm>
          <a:off x="0" y="565908"/>
          <a:ext cx="9252520" cy="6292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6" y="33639"/>
            <a:ext cx="900764" cy="1064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1115616" y="908720"/>
            <a:ext cx="7743838" cy="7314"/>
          </a:xfrm>
          <a:prstGeom prst="line">
            <a:avLst/>
          </a:prstGeom>
          <a:noFill/>
          <a:ln w="47625" cap="rnd" cmpd="sng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7030A0"/>
                </a:solidFill>
              </a:ln>
              <a:latin typeface="+mn-lt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03848" y="3170270"/>
            <a:ext cx="1245452" cy="409014"/>
          </a:xfrm>
          <a:prstGeom prst="ellipse">
            <a:avLst/>
          </a:prstGeom>
          <a:solidFill>
            <a:sysClr val="window" lastClr="FFFFFF">
              <a:alpha val="75000"/>
            </a:sysClr>
          </a:solidFill>
          <a:ln w="11429" cap="flat" cmpd="sng" algn="ctr">
            <a:noFill/>
            <a:prstDash val="sysDash"/>
          </a:ln>
          <a:effectLst>
            <a:glow rad="177800">
              <a:schemeClr val="bg1">
                <a:alpha val="75000"/>
              </a:schemeClr>
            </a:glow>
          </a:effectLst>
          <a:scene3d>
            <a:camera prst="orthographicFront">
              <a:rot lat="1800000" lon="0" rev="0"/>
            </a:camera>
            <a:lightRig rig="fla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flatTx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rtl="0" eaLnBrk="1" latinLnBrk="0" hangingPunct="1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2 757,9</a:t>
            </a:r>
            <a:endParaRPr lang="ru-RU" sz="1400" i="1" kern="12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5471" y="928901"/>
            <a:ext cx="1578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 smtClean="0">
                <a:solidFill>
                  <a:srgbClr val="002060"/>
                </a:solidFill>
              </a:rPr>
              <a:t>тыс. </a:t>
            </a:r>
            <a:r>
              <a:rPr lang="ru-RU" sz="1600" i="1" dirty="0">
                <a:solidFill>
                  <a:srgbClr val="002060"/>
                </a:solidFill>
              </a:rPr>
              <a:t>рублей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6749320" y="2496733"/>
            <a:ext cx="1572789" cy="786890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sof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7079349" y="3422822"/>
            <a:ext cx="956811" cy="288032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+181,1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7077503" y="4005064"/>
            <a:ext cx="951428" cy="288032"/>
          </a:xfrm>
          <a:prstGeom prst="homePlate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+27,2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7106148" y="4538981"/>
            <a:ext cx="928907" cy="288032"/>
          </a:xfrm>
          <a:prstGeom prst="homePlate">
            <a:avLst/>
          </a:prstGeom>
          <a:solidFill>
            <a:srgbClr val="FFFF00">
              <a:alpha val="7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+25,4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7115374" y="5135633"/>
            <a:ext cx="910453" cy="288032"/>
          </a:xfrm>
          <a:prstGeom prst="homePlate">
            <a:avLst/>
          </a:prstGeom>
          <a:solidFill>
            <a:srgbClr val="FF0000">
              <a:alpha val="8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+5,0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7128385" y="5723738"/>
            <a:ext cx="910453" cy="288032"/>
          </a:xfrm>
          <a:prstGeom prst="homePlate">
            <a:avLst/>
          </a:prstGeom>
          <a:solidFill>
            <a:schemeClr val="accent6">
              <a:lumMod val="60000"/>
              <a:lumOff val="40000"/>
              <a:alpha val="74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+538,4</a:t>
            </a:r>
            <a:endParaRPr lang="ru-RU" sz="14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35615" y="1758069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</a:rPr>
              <a:t>Отклонение от первоначального плана </a:t>
            </a:r>
            <a:r>
              <a:rPr lang="ru-RU" sz="1400" b="1" i="1" dirty="0">
                <a:solidFill>
                  <a:srgbClr val="002060"/>
                </a:solidFill>
              </a:rPr>
              <a:t>на </a:t>
            </a:r>
            <a:r>
              <a:rPr lang="ru-RU" sz="1400" b="1" i="1" dirty="0" smtClean="0">
                <a:solidFill>
                  <a:srgbClr val="002060"/>
                </a:solidFill>
              </a:rPr>
              <a:t>2024 </a:t>
            </a:r>
            <a:r>
              <a:rPr lang="ru-RU" sz="1400" b="1" i="1" dirty="0">
                <a:solidFill>
                  <a:srgbClr val="002060"/>
                </a:solidFill>
              </a:rPr>
              <a:t>год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36068" y="2704243"/>
            <a:ext cx="802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  <a:latin typeface="Arial Rounded MT Bold" pitchFamily="34" charset="0"/>
              </a:rPr>
              <a:t>+777,1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369476"/>
            <a:ext cx="1835729" cy="13381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66805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2242</TotalTime>
  <Words>1568</Words>
  <Application>Microsoft Office PowerPoint</Application>
  <PresentationFormat>Экран (4:3)</PresentationFormat>
  <Paragraphs>373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ПУБЛИЧНЫе СЛУШАНИЯ  К проектУ бюджета  Тевризского муниципального района  на 2025 год и на плановый период 2026 и 2027 годов </vt:lpstr>
      <vt:lpstr>Правовое и экономическое регулирование вопросов формирования проекта районного бюджета</vt:lpstr>
      <vt:lpstr>Основные параметры проекта районного бюджета  на 2025 год и на плановый период 2026 и 2027 годов</vt:lpstr>
      <vt:lpstr>Главные администраторы доходов районного бюджета</vt:lpstr>
      <vt:lpstr>Структура доходов районного бюджета</vt:lpstr>
      <vt:lpstr>Доходы районного бюджета на 2025 год</vt:lpstr>
      <vt:lpstr>Налог на доходы физических лиц в 2025 году</vt:lpstr>
      <vt:lpstr>Прочие налоговые доходы в 2025 году</vt:lpstr>
      <vt:lpstr>Неналоговые доходы в 2025 году</vt:lpstr>
      <vt:lpstr>Безвозмездные поступления в районный бюджет</vt:lpstr>
      <vt:lpstr>Расходы районного бюджета на 2025 год</vt:lpstr>
      <vt:lpstr>Структура расходов районного бюджета на 2025 год</vt:lpstr>
      <vt:lpstr>Расходы районного бюджета в сфере  «Общегосударственные вопросы»</vt:lpstr>
      <vt:lpstr>Расходы районного бюджета в сфере  «Национальная экономика»</vt:lpstr>
      <vt:lpstr>Расходы районного бюджета в сфере  «Жилищно-коммунальное хозяйство»</vt:lpstr>
      <vt:lpstr>Расходы районного бюджета в сфере  «Образование»</vt:lpstr>
      <vt:lpstr>Расходы районного бюджета в сфере  «Образование»</vt:lpstr>
      <vt:lpstr>Расходы районного бюджета в сфере  «Молодежная политика, физическая культура и спорт»</vt:lpstr>
      <vt:lpstr>Расходы районного бюджета в сфере «Культура»</vt:lpstr>
      <vt:lpstr>Расходы районного бюджета в сфере  «Социальная политика»</vt:lpstr>
      <vt:lpstr>Расходы районного бюджета в сфере  «Охрана окружающей среды»</vt:lpstr>
      <vt:lpstr>Расходы районного бюджета в сфере  «Межбюджетные трансферты»</vt:lpstr>
      <vt:lpstr>Параметры проекта бюджета на 2025 год  и на плановый период 2026 и 2027 годов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ПУБЛИЧНЫе СЛУШАНИЯ К проектУ бюджета Тевризского муниципального района на 2025 год и на плановый период 2026 и 2027 годов </dc:title>
  <dc:creator>RFO-11</dc:creator>
  <cp:lastModifiedBy>Admin</cp:lastModifiedBy>
  <cp:revision>200</cp:revision>
  <dcterms:created xsi:type="dcterms:W3CDTF">2024-11-19T08:31:43Z</dcterms:created>
  <dcterms:modified xsi:type="dcterms:W3CDTF">2024-11-28T16:01:07Z</dcterms:modified>
</cp:coreProperties>
</file>